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Tahoma" charset="1" panose="020B0604030504040204"/>
      <p:regular r:id="rId12"/>
    </p:embeddedFont>
    <p:embeddedFont>
      <p:font typeface="Tahoma Bold" charset="1" panose="020B080403050404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18.png" Type="http://schemas.openxmlformats.org/officeDocument/2006/relationships/image"/><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4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13" Target="../media/image59.png" Type="http://schemas.openxmlformats.org/officeDocument/2006/relationships/image"/><Relationship Id="rId14" Target="../media/image60.svg" Type="http://schemas.openxmlformats.org/officeDocument/2006/relationships/image"/><Relationship Id="rId15" Target="../media/image61.png" Type="http://schemas.openxmlformats.org/officeDocument/2006/relationships/image"/><Relationship Id="rId16" Target="../media/image62.svg" Type="http://schemas.openxmlformats.org/officeDocument/2006/relationships/image"/><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https://www.youtube.com/watch?v=SuJxR19kWP4" TargetMode="External" Type="http://schemas.openxmlformats.org/officeDocument/2006/relationships/hyperlink"/><Relationship Id="rId8" Target="https://www.youtube.com/watch?v=SuJxR19kWP4" TargetMode="External" Type="http://schemas.openxmlformats.org/officeDocument/2006/relationships/hyperlink"/><Relationship Id="rId9" Target="https://www.youtube.com/watch?v=SuJxR19kWP4" TargetMode="External" Type="http://schemas.openxmlformats.org/officeDocument/2006/relationships/hyperlink"/></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200454"/>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10468919" y="-190929"/>
            <a:ext cx="7983303" cy="747733"/>
            <a:chOff x="0" y="0"/>
            <a:chExt cx="9566659" cy="896034"/>
          </a:xfrm>
        </p:grpSpPr>
        <p:sp>
          <p:nvSpPr>
            <p:cNvPr name="Freeform 5" id="5"/>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6" id="6"/>
          <p:cNvGrpSpPr/>
          <p:nvPr/>
        </p:nvGrpSpPr>
        <p:grpSpPr>
          <a:xfrm rot="0">
            <a:off x="17164177" y="972388"/>
            <a:ext cx="1445340" cy="1503815"/>
            <a:chOff x="0" y="0"/>
            <a:chExt cx="1732000" cy="1802072"/>
          </a:xfrm>
        </p:grpSpPr>
        <p:sp>
          <p:nvSpPr>
            <p:cNvPr name="Freeform 7" id="7"/>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grpSp>
        <p:nvGrpSpPr>
          <p:cNvPr name="Group 8" id="8"/>
          <p:cNvGrpSpPr/>
          <p:nvPr/>
        </p:nvGrpSpPr>
        <p:grpSpPr>
          <a:xfrm rot="0">
            <a:off x="17777627" y="1253376"/>
            <a:ext cx="831890" cy="3627297"/>
            <a:chOff x="0" y="0"/>
            <a:chExt cx="996882" cy="4346712"/>
          </a:xfrm>
        </p:grpSpPr>
        <p:sp>
          <p:nvSpPr>
            <p:cNvPr name="Freeform 9" id="9"/>
            <p:cNvSpPr/>
            <p:nvPr/>
          </p:nvSpPr>
          <p:spPr>
            <a:xfrm flipH="false" flipV="false" rot="0">
              <a:off x="0" y="0"/>
              <a:ext cx="996881" cy="4346712"/>
            </a:xfrm>
            <a:custGeom>
              <a:avLst/>
              <a:gdLst/>
              <a:ahLst/>
              <a:cxnLst/>
              <a:rect r="r" b="b" t="t" l="l"/>
              <a:pathLst>
                <a:path h="4346712" w="996881">
                  <a:moveTo>
                    <a:pt x="0" y="0"/>
                  </a:moveTo>
                  <a:lnTo>
                    <a:pt x="0" y="4346712"/>
                  </a:lnTo>
                  <a:lnTo>
                    <a:pt x="996881" y="4346712"/>
                  </a:lnTo>
                  <a:lnTo>
                    <a:pt x="996881" y="0"/>
                  </a:lnTo>
                  <a:lnTo>
                    <a:pt x="0" y="0"/>
                  </a:lnTo>
                  <a:close/>
                  <a:moveTo>
                    <a:pt x="935921" y="4285752"/>
                  </a:moveTo>
                  <a:lnTo>
                    <a:pt x="59690" y="4285752"/>
                  </a:lnTo>
                  <a:lnTo>
                    <a:pt x="59690" y="59690"/>
                  </a:lnTo>
                  <a:lnTo>
                    <a:pt x="935921" y="59690"/>
                  </a:lnTo>
                  <a:lnTo>
                    <a:pt x="935921" y="4285752"/>
                  </a:lnTo>
                  <a:close/>
                </a:path>
              </a:pathLst>
            </a:custGeom>
            <a:solidFill>
              <a:srgbClr val="006DFF"/>
            </a:solidFill>
          </p:spPr>
        </p:sp>
      </p:grpSp>
      <p:grpSp>
        <p:nvGrpSpPr>
          <p:cNvPr name="Group 10" id="10"/>
          <p:cNvGrpSpPr/>
          <p:nvPr/>
        </p:nvGrpSpPr>
        <p:grpSpPr>
          <a:xfrm rot="0">
            <a:off x="-178178" y="7311403"/>
            <a:ext cx="1230735" cy="3193810"/>
            <a:chOff x="0" y="0"/>
            <a:chExt cx="1474831" cy="3827250"/>
          </a:xfrm>
        </p:grpSpPr>
        <p:sp>
          <p:nvSpPr>
            <p:cNvPr name="Freeform 11" id="11"/>
            <p:cNvSpPr/>
            <p:nvPr/>
          </p:nvSpPr>
          <p:spPr>
            <a:xfrm flipH="false" flipV="false" rot="0">
              <a:off x="0" y="0"/>
              <a:ext cx="1474831" cy="3827250"/>
            </a:xfrm>
            <a:custGeom>
              <a:avLst/>
              <a:gdLst/>
              <a:ahLst/>
              <a:cxnLst/>
              <a:rect r="r" b="b" t="t" l="l"/>
              <a:pathLst>
                <a:path h="3827250" w="1474831">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006DFF"/>
            </a:solidFill>
          </p:spPr>
        </p:sp>
      </p:grpSp>
      <p:grpSp>
        <p:nvGrpSpPr>
          <p:cNvPr name="Group 12" id="12"/>
          <p:cNvGrpSpPr/>
          <p:nvPr/>
        </p:nvGrpSpPr>
        <p:grpSpPr>
          <a:xfrm rot="0">
            <a:off x="1820162" y="8979530"/>
            <a:ext cx="6452929" cy="921321"/>
            <a:chOff x="0" y="0"/>
            <a:chExt cx="7732761" cy="1104050"/>
          </a:xfrm>
        </p:grpSpPr>
        <p:sp>
          <p:nvSpPr>
            <p:cNvPr name="Freeform 13" id="13"/>
            <p:cNvSpPr/>
            <p:nvPr/>
          </p:nvSpPr>
          <p:spPr>
            <a:xfrm flipH="false" flipV="false" rot="0">
              <a:off x="0" y="0"/>
              <a:ext cx="7732761" cy="1104050"/>
            </a:xfrm>
            <a:custGeom>
              <a:avLst/>
              <a:gdLst/>
              <a:ahLst/>
              <a:cxnLst/>
              <a:rect r="r" b="b" t="t" l="l"/>
              <a:pathLst>
                <a:path h="1104050" w="7732761">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006DFF"/>
            </a:solidFill>
          </p:spPr>
        </p:sp>
      </p:grpSp>
      <p:grpSp>
        <p:nvGrpSpPr>
          <p:cNvPr name="Group 14" id="14"/>
          <p:cNvGrpSpPr/>
          <p:nvPr/>
        </p:nvGrpSpPr>
        <p:grpSpPr>
          <a:xfrm rot="0">
            <a:off x="300685" y="9377834"/>
            <a:ext cx="3860705" cy="1155661"/>
            <a:chOff x="0" y="0"/>
            <a:chExt cx="4626412" cy="1384868"/>
          </a:xfrm>
        </p:grpSpPr>
        <p:sp>
          <p:nvSpPr>
            <p:cNvPr name="Freeform 15" id="15"/>
            <p:cNvSpPr/>
            <p:nvPr/>
          </p:nvSpPr>
          <p:spPr>
            <a:xfrm flipH="false" flipV="false" rot="0">
              <a:off x="0" y="0"/>
              <a:ext cx="4626413" cy="1384868"/>
            </a:xfrm>
            <a:custGeom>
              <a:avLst/>
              <a:gdLst/>
              <a:ahLst/>
              <a:cxnLst/>
              <a:rect r="r" b="b" t="t" l="l"/>
              <a:pathLst>
                <a:path h="1384868" w="4626413">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FF7D2D"/>
            </a:solidFill>
          </p:spPr>
        </p:sp>
      </p:grpSp>
      <p:grpSp>
        <p:nvGrpSpPr>
          <p:cNvPr name="Group 16" id="16"/>
          <p:cNvGrpSpPr/>
          <p:nvPr/>
        </p:nvGrpSpPr>
        <p:grpSpPr>
          <a:xfrm rot="0">
            <a:off x="-558753" y="5612866"/>
            <a:ext cx="2012855" cy="2404639"/>
            <a:chOff x="0" y="0"/>
            <a:chExt cx="2412072" cy="2881560"/>
          </a:xfrm>
        </p:grpSpPr>
        <p:sp>
          <p:nvSpPr>
            <p:cNvPr name="Freeform 17" id="17"/>
            <p:cNvSpPr/>
            <p:nvPr/>
          </p:nvSpPr>
          <p:spPr>
            <a:xfrm flipH="false" flipV="false" rot="0">
              <a:off x="0" y="0"/>
              <a:ext cx="2412072" cy="2881560"/>
            </a:xfrm>
            <a:custGeom>
              <a:avLst/>
              <a:gdLst/>
              <a:ahLst/>
              <a:cxnLst/>
              <a:rect r="r" b="b" t="t" l="l"/>
              <a:pathLst>
                <a:path h="2881560" w="2412072">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FF7D2D"/>
            </a:solidFill>
          </p:spPr>
        </p:sp>
      </p:grpSp>
      <p:sp>
        <p:nvSpPr>
          <p:cNvPr name="Freeform 18" id="18"/>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TextBox 19" id="19"/>
          <p:cNvSpPr txBox="true"/>
          <p:nvPr/>
        </p:nvSpPr>
        <p:spPr>
          <a:xfrm rot="0">
            <a:off x="3851273" y="2130851"/>
            <a:ext cx="11281974" cy="1151239"/>
          </a:xfrm>
          <a:prstGeom prst="rect">
            <a:avLst/>
          </a:prstGeom>
        </p:spPr>
        <p:txBody>
          <a:bodyPr anchor="t" rtlCol="false" tIns="0" lIns="0" bIns="0" rIns="0">
            <a:spAutoFit/>
          </a:bodyPr>
          <a:lstStyle/>
          <a:p>
            <a:pPr algn="ctr">
              <a:lnSpc>
                <a:spcPts val="9520"/>
              </a:lnSpc>
            </a:pPr>
            <a:r>
              <a:rPr lang="en-US" sz="6800">
                <a:solidFill>
                  <a:srgbClr val="DB5300"/>
                </a:solidFill>
                <a:latin typeface="Tahoma Bold"/>
              </a:rPr>
              <a:t>LẬP TRÌNH ANDROID</a:t>
            </a:r>
          </a:p>
        </p:txBody>
      </p:sp>
      <p:sp>
        <p:nvSpPr>
          <p:cNvPr name="TextBox 20" id="20"/>
          <p:cNvSpPr txBox="true"/>
          <p:nvPr/>
        </p:nvSpPr>
        <p:spPr>
          <a:xfrm rot="0">
            <a:off x="1820162" y="4058330"/>
            <a:ext cx="15853337" cy="1085170"/>
          </a:xfrm>
          <a:prstGeom prst="rect">
            <a:avLst/>
          </a:prstGeom>
        </p:spPr>
        <p:txBody>
          <a:bodyPr anchor="t" rtlCol="false" tIns="0" lIns="0" bIns="0" rIns="0">
            <a:spAutoFit/>
          </a:bodyPr>
          <a:lstStyle/>
          <a:p>
            <a:pPr algn="ctr">
              <a:lnSpc>
                <a:spcPts val="8962"/>
              </a:lnSpc>
            </a:pPr>
            <a:r>
              <a:rPr lang="en-US" sz="6401">
                <a:solidFill>
                  <a:srgbClr val="0049AB"/>
                </a:solidFill>
                <a:latin typeface="Tahoma Bold"/>
              </a:rPr>
              <a:t>ỨNG DỤNG ĐẶT ĐỒ ĂN MINISHOP</a:t>
            </a:r>
          </a:p>
        </p:txBody>
      </p:sp>
      <p:sp>
        <p:nvSpPr>
          <p:cNvPr name="TextBox 21" id="21"/>
          <p:cNvSpPr txBox="true"/>
          <p:nvPr/>
        </p:nvSpPr>
        <p:spPr>
          <a:xfrm rot="0">
            <a:off x="5843125" y="6276975"/>
            <a:ext cx="6601749" cy="870540"/>
          </a:xfrm>
          <a:prstGeom prst="rect">
            <a:avLst/>
          </a:prstGeom>
        </p:spPr>
        <p:txBody>
          <a:bodyPr anchor="t" rtlCol="false" tIns="0" lIns="0" bIns="0" rIns="0">
            <a:spAutoFit/>
          </a:bodyPr>
          <a:lstStyle/>
          <a:p>
            <a:pPr algn="ctr">
              <a:lnSpc>
                <a:spcPts val="7142"/>
              </a:lnSpc>
            </a:pPr>
            <a:r>
              <a:rPr lang="en-US" sz="5101">
                <a:solidFill>
                  <a:srgbClr val="0049AB"/>
                </a:solidFill>
                <a:latin typeface="Tahoma"/>
              </a:rPr>
              <a:t>GVHD: Bùi Mạnh Toàn</a:t>
            </a:r>
          </a:p>
        </p:txBody>
      </p:sp>
      <p:sp>
        <p:nvSpPr>
          <p:cNvPr name="TextBox 22" id="22"/>
          <p:cNvSpPr txBox="true"/>
          <p:nvPr/>
        </p:nvSpPr>
        <p:spPr>
          <a:xfrm rot="0">
            <a:off x="17673499" y="9163050"/>
            <a:ext cx="520073"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3429021" y="1028700"/>
            <a:ext cx="5960395" cy="9159915"/>
          </a:xfrm>
          <a:custGeom>
            <a:avLst/>
            <a:gdLst/>
            <a:ahLst/>
            <a:cxnLst/>
            <a:rect r="r" b="b" t="t" l="l"/>
            <a:pathLst>
              <a:path h="9159915" w="5960395">
                <a:moveTo>
                  <a:pt x="0" y="0"/>
                </a:moveTo>
                <a:lnTo>
                  <a:pt x="5960395" y="0"/>
                </a:lnTo>
                <a:lnTo>
                  <a:pt x="5960395" y="9159915"/>
                </a:lnTo>
                <a:lnTo>
                  <a:pt x="0" y="9159915"/>
                </a:lnTo>
                <a:lnTo>
                  <a:pt x="0" y="0"/>
                </a:lnTo>
                <a:close/>
              </a:path>
            </a:pathLst>
          </a:custGeom>
          <a:blipFill>
            <a:blip r:embed="rId3"/>
            <a:stretch>
              <a:fillRect l="0" t="0" r="0" b="0"/>
            </a:stretch>
          </a:blipFill>
        </p:spPr>
      </p:sp>
      <p:sp>
        <p:nvSpPr>
          <p:cNvPr name="Freeform 14" id="14"/>
          <p:cNvSpPr/>
          <p:nvPr/>
        </p:nvSpPr>
        <p:spPr>
          <a:xfrm flipH="false" flipV="false" rot="0">
            <a:off x="9630519" y="1127085"/>
            <a:ext cx="6699604" cy="7221946"/>
          </a:xfrm>
          <a:custGeom>
            <a:avLst/>
            <a:gdLst/>
            <a:ahLst/>
            <a:cxnLst/>
            <a:rect r="r" b="b" t="t" l="l"/>
            <a:pathLst>
              <a:path h="7221946" w="6699604">
                <a:moveTo>
                  <a:pt x="0" y="0"/>
                </a:moveTo>
                <a:lnTo>
                  <a:pt x="6699604" y="0"/>
                </a:lnTo>
                <a:lnTo>
                  <a:pt x="6699604" y="7221946"/>
                </a:lnTo>
                <a:lnTo>
                  <a:pt x="0" y="7221946"/>
                </a:lnTo>
                <a:lnTo>
                  <a:pt x="0" y="0"/>
                </a:lnTo>
                <a:close/>
              </a:path>
            </a:pathLst>
          </a:custGeom>
          <a:blipFill>
            <a:blip r:embed="rId4"/>
            <a:stretch>
              <a:fillRect l="0" t="0" r="0" b="0"/>
            </a:stretch>
          </a:blipFill>
        </p:spPr>
      </p:sp>
      <p:sp>
        <p:nvSpPr>
          <p:cNvPr name="TextBox 15" id="15"/>
          <p:cNvSpPr txBox="true"/>
          <p:nvPr/>
        </p:nvSpPr>
        <p:spPr>
          <a:xfrm rot="0">
            <a:off x="17432396" y="9163050"/>
            <a:ext cx="761176"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10</a:t>
            </a:r>
          </a:p>
        </p:txBody>
      </p:sp>
      <p:sp>
        <p:nvSpPr>
          <p:cNvPr name="TextBox 16" id="16"/>
          <p:cNvSpPr txBox="true"/>
          <p:nvPr/>
        </p:nvSpPr>
        <p:spPr>
          <a:xfrm rot="0">
            <a:off x="99774" y="5229225"/>
            <a:ext cx="3660777" cy="13239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Activity đặt hàng</a:t>
            </a:r>
          </a:p>
        </p:txBody>
      </p:sp>
      <p:sp>
        <p:nvSpPr>
          <p:cNvPr name="TextBox 17" id="17"/>
          <p:cNvSpPr txBox="true"/>
          <p:nvPr/>
        </p:nvSpPr>
        <p:spPr>
          <a:xfrm rot="0">
            <a:off x="10468919" y="8639172"/>
            <a:ext cx="5506213" cy="13239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Activity xem thông tin sản phẩm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5634588" y="1320889"/>
            <a:ext cx="4166279" cy="2365136"/>
          </a:xfrm>
          <a:custGeom>
            <a:avLst/>
            <a:gdLst/>
            <a:ahLst/>
            <a:cxnLst/>
            <a:rect r="r" b="b" t="t" l="l"/>
            <a:pathLst>
              <a:path h="2365136" w="4166279">
                <a:moveTo>
                  <a:pt x="0" y="0"/>
                </a:moveTo>
                <a:lnTo>
                  <a:pt x="4166278" y="0"/>
                </a:lnTo>
                <a:lnTo>
                  <a:pt x="4166278" y="2365136"/>
                </a:lnTo>
                <a:lnTo>
                  <a:pt x="0" y="2365136"/>
                </a:lnTo>
                <a:lnTo>
                  <a:pt x="0" y="0"/>
                </a:lnTo>
                <a:close/>
              </a:path>
            </a:pathLst>
          </a:custGeom>
          <a:blipFill>
            <a:blip r:embed="rId3"/>
            <a:stretch>
              <a:fillRect l="0" t="0" r="0" b="0"/>
            </a:stretch>
          </a:blipFill>
        </p:spPr>
      </p:sp>
      <p:sp>
        <p:nvSpPr>
          <p:cNvPr name="Freeform 14" id="14"/>
          <p:cNvSpPr/>
          <p:nvPr/>
        </p:nvSpPr>
        <p:spPr>
          <a:xfrm flipH="false" flipV="false" rot="0">
            <a:off x="10750192" y="1492926"/>
            <a:ext cx="3809866" cy="2628641"/>
          </a:xfrm>
          <a:custGeom>
            <a:avLst/>
            <a:gdLst/>
            <a:ahLst/>
            <a:cxnLst/>
            <a:rect r="r" b="b" t="t" l="l"/>
            <a:pathLst>
              <a:path h="2628641" w="3809866">
                <a:moveTo>
                  <a:pt x="0" y="0"/>
                </a:moveTo>
                <a:lnTo>
                  <a:pt x="3809866" y="0"/>
                </a:lnTo>
                <a:lnTo>
                  <a:pt x="3809866" y="2628641"/>
                </a:lnTo>
                <a:lnTo>
                  <a:pt x="0" y="2628641"/>
                </a:lnTo>
                <a:lnTo>
                  <a:pt x="0" y="0"/>
                </a:lnTo>
                <a:close/>
              </a:path>
            </a:pathLst>
          </a:custGeom>
          <a:blipFill>
            <a:blip r:embed="rId4"/>
            <a:stretch>
              <a:fillRect l="0" t="0" r="0" b="0"/>
            </a:stretch>
          </a:blipFill>
        </p:spPr>
      </p:sp>
      <p:sp>
        <p:nvSpPr>
          <p:cNvPr name="Freeform 15" id="15"/>
          <p:cNvSpPr/>
          <p:nvPr/>
        </p:nvSpPr>
        <p:spPr>
          <a:xfrm flipH="false" flipV="false" rot="0">
            <a:off x="5267260" y="4497179"/>
            <a:ext cx="3954186" cy="2222043"/>
          </a:xfrm>
          <a:custGeom>
            <a:avLst/>
            <a:gdLst/>
            <a:ahLst/>
            <a:cxnLst/>
            <a:rect r="r" b="b" t="t" l="l"/>
            <a:pathLst>
              <a:path h="2222043" w="3954186">
                <a:moveTo>
                  <a:pt x="0" y="0"/>
                </a:moveTo>
                <a:lnTo>
                  <a:pt x="3954186" y="0"/>
                </a:lnTo>
                <a:lnTo>
                  <a:pt x="3954186" y="2222043"/>
                </a:lnTo>
                <a:lnTo>
                  <a:pt x="0" y="2222043"/>
                </a:lnTo>
                <a:lnTo>
                  <a:pt x="0" y="0"/>
                </a:lnTo>
                <a:close/>
              </a:path>
            </a:pathLst>
          </a:custGeom>
          <a:blipFill>
            <a:blip r:embed="rId5"/>
            <a:stretch>
              <a:fillRect l="0" t="0" r="0" b="0"/>
            </a:stretch>
          </a:blipFill>
        </p:spPr>
      </p:sp>
      <p:sp>
        <p:nvSpPr>
          <p:cNvPr name="Freeform 16" id="16"/>
          <p:cNvSpPr/>
          <p:nvPr/>
        </p:nvSpPr>
        <p:spPr>
          <a:xfrm flipH="false" flipV="false" rot="0">
            <a:off x="11555678" y="4343742"/>
            <a:ext cx="3727689" cy="2528917"/>
          </a:xfrm>
          <a:custGeom>
            <a:avLst/>
            <a:gdLst/>
            <a:ahLst/>
            <a:cxnLst/>
            <a:rect r="r" b="b" t="t" l="l"/>
            <a:pathLst>
              <a:path h="2528917" w="3727689">
                <a:moveTo>
                  <a:pt x="0" y="0"/>
                </a:moveTo>
                <a:lnTo>
                  <a:pt x="3727689" y="0"/>
                </a:lnTo>
                <a:lnTo>
                  <a:pt x="3727689" y="2528917"/>
                </a:lnTo>
                <a:lnTo>
                  <a:pt x="0" y="2528917"/>
                </a:lnTo>
                <a:lnTo>
                  <a:pt x="0" y="0"/>
                </a:lnTo>
                <a:close/>
              </a:path>
            </a:pathLst>
          </a:custGeom>
          <a:blipFill>
            <a:blip r:embed="rId6"/>
            <a:stretch>
              <a:fillRect l="0" t="0" r="0" b="0"/>
            </a:stretch>
          </a:blipFill>
        </p:spPr>
      </p:sp>
      <p:sp>
        <p:nvSpPr>
          <p:cNvPr name="Freeform 17" id="17"/>
          <p:cNvSpPr/>
          <p:nvPr/>
        </p:nvSpPr>
        <p:spPr>
          <a:xfrm flipH="false" flipV="false" rot="0">
            <a:off x="1426791" y="7404694"/>
            <a:ext cx="4020177" cy="2709634"/>
          </a:xfrm>
          <a:custGeom>
            <a:avLst/>
            <a:gdLst/>
            <a:ahLst/>
            <a:cxnLst/>
            <a:rect r="r" b="b" t="t" l="l"/>
            <a:pathLst>
              <a:path h="2709634" w="4020177">
                <a:moveTo>
                  <a:pt x="0" y="0"/>
                </a:moveTo>
                <a:lnTo>
                  <a:pt x="4020176" y="0"/>
                </a:lnTo>
                <a:lnTo>
                  <a:pt x="4020176" y="2709635"/>
                </a:lnTo>
                <a:lnTo>
                  <a:pt x="0" y="2709635"/>
                </a:lnTo>
                <a:lnTo>
                  <a:pt x="0" y="0"/>
                </a:lnTo>
                <a:close/>
              </a:path>
            </a:pathLst>
          </a:custGeom>
          <a:blipFill>
            <a:blip r:embed="rId7"/>
            <a:stretch>
              <a:fillRect l="0" t="0" r="0" b="0"/>
            </a:stretch>
          </a:blipFill>
        </p:spPr>
      </p:sp>
      <p:sp>
        <p:nvSpPr>
          <p:cNvPr name="Freeform 18" id="18"/>
          <p:cNvSpPr/>
          <p:nvPr/>
        </p:nvSpPr>
        <p:spPr>
          <a:xfrm flipH="false" flipV="false" rot="0">
            <a:off x="6875748" y="6997947"/>
            <a:ext cx="4536504" cy="3116381"/>
          </a:xfrm>
          <a:custGeom>
            <a:avLst/>
            <a:gdLst/>
            <a:ahLst/>
            <a:cxnLst/>
            <a:rect r="r" b="b" t="t" l="l"/>
            <a:pathLst>
              <a:path h="3116381" w="4536504">
                <a:moveTo>
                  <a:pt x="0" y="0"/>
                </a:moveTo>
                <a:lnTo>
                  <a:pt x="4536504" y="0"/>
                </a:lnTo>
                <a:lnTo>
                  <a:pt x="4536504" y="3116382"/>
                </a:lnTo>
                <a:lnTo>
                  <a:pt x="0" y="3116382"/>
                </a:lnTo>
                <a:lnTo>
                  <a:pt x="0" y="0"/>
                </a:lnTo>
                <a:close/>
              </a:path>
            </a:pathLst>
          </a:custGeom>
          <a:blipFill>
            <a:blip r:embed="rId8"/>
            <a:stretch>
              <a:fillRect l="0" t="0" r="0" b="0"/>
            </a:stretch>
          </a:blipFill>
        </p:spPr>
      </p:sp>
      <p:sp>
        <p:nvSpPr>
          <p:cNvPr name="Freeform 19" id="19"/>
          <p:cNvSpPr/>
          <p:nvPr/>
        </p:nvSpPr>
        <p:spPr>
          <a:xfrm flipH="false" flipV="false" rot="0">
            <a:off x="12338051" y="7418286"/>
            <a:ext cx="4383926" cy="2615304"/>
          </a:xfrm>
          <a:custGeom>
            <a:avLst/>
            <a:gdLst/>
            <a:ahLst/>
            <a:cxnLst/>
            <a:rect r="r" b="b" t="t" l="l"/>
            <a:pathLst>
              <a:path h="2615304" w="4383926">
                <a:moveTo>
                  <a:pt x="0" y="0"/>
                </a:moveTo>
                <a:lnTo>
                  <a:pt x="4383926" y="0"/>
                </a:lnTo>
                <a:lnTo>
                  <a:pt x="4383926" y="2615304"/>
                </a:lnTo>
                <a:lnTo>
                  <a:pt x="0" y="2615304"/>
                </a:lnTo>
                <a:lnTo>
                  <a:pt x="0" y="0"/>
                </a:lnTo>
                <a:close/>
              </a:path>
            </a:pathLst>
          </a:custGeom>
          <a:blipFill>
            <a:blip r:embed="rId9"/>
            <a:stretch>
              <a:fillRect l="0" t="0" r="0" b="0"/>
            </a:stretch>
          </a:blipFill>
        </p:spPr>
      </p:sp>
      <p:sp>
        <p:nvSpPr>
          <p:cNvPr name="TextBox 20" id="20"/>
          <p:cNvSpPr txBox="true"/>
          <p:nvPr/>
        </p:nvSpPr>
        <p:spPr>
          <a:xfrm rot="0">
            <a:off x="17432396" y="9163050"/>
            <a:ext cx="761176"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11</a:t>
            </a:r>
          </a:p>
        </p:txBody>
      </p:sp>
      <p:sp>
        <p:nvSpPr>
          <p:cNvPr name="TextBox 21" id="21"/>
          <p:cNvSpPr txBox="true"/>
          <p:nvPr/>
        </p:nvSpPr>
        <p:spPr>
          <a:xfrm rot="0">
            <a:off x="499719" y="4429467"/>
            <a:ext cx="3680460" cy="6762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Cơ sở dữ liệu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028700"/>
            <a:ext cx="1249832" cy="1345714"/>
          </a:xfrm>
          <a:custGeom>
            <a:avLst/>
            <a:gdLst/>
            <a:ahLst/>
            <a:cxnLst/>
            <a:rect r="r" b="b" t="t" l="l"/>
            <a:pathLst>
              <a:path h="1345714" w="1249832">
                <a:moveTo>
                  <a:pt x="0" y="0"/>
                </a:moveTo>
                <a:lnTo>
                  <a:pt x="1249832" y="0"/>
                </a:lnTo>
                <a:lnTo>
                  <a:pt x="1249832" y="1345714"/>
                </a:lnTo>
                <a:lnTo>
                  <a:pt x="0" y="134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78445" y="2374414"/>
            <a:ext cx="1622887" cy="1778064"/>
          </a:xfrm>
          <a:custGeom>
            <a:avLst/>
            <a:gdLst/>
            <a:ahLst/>
            <a:cxnLst/>
            <a:rect r="r" b="b" t="t" l="l"/>
            <a:pathLst>
              <a:path h="1778064" w="1622887">
                <a:moveTo>
                  <a:pt x="0" y="0"/>
                </a:moveTo>
                <a:lnTo>
                  <a:pt x="1622887" y="0"/>
                </a:lnTo>
                <a:lnTo>
                  <a:pt x="1622887" y="1778063"/>
                </a:lnTo>
                <a:lnTo>
                  <a:pt x="0" y="17780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415656" y="5038302"/>
            <a:ext cx="948087" cy="948087"/>
          </a:xfrm>
          <a:custGeom>
            <a:avLst/>
            <a:gdLst/>
            <a:ahLst/>
            <a:cxnLst/>
            <a:rect r="r" b="b" t="t" l="l"/>
            <a:pathLst>
              <a:path h="948087" w="948087">
                <a:moveTo>
                  <a:pt x="0" y="0"/>
                </a:moveTo>
                <a:lnTo>
                  <a:pt x="948086" y="0"/>
                </a:lnTo>
                <a:lnTo>
                  <a:pt x="948086" y="948087"/>
                </a:lnTo>
                <a:lnTo>
                  <a:pt x="0" y="9480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415656" y="6774240"/>
            <a:ext cx="1227170" cy="1227170"/>
          </a:xfrm>
          <a:custGeom>
            <a:avLst/>
            <a:gdLst/>
            <a:ahLst/>
            <a:cxnLst/>
            <a:rect r="r" b="b" t="t" l="l"/>
            <a:pathLst>
              <a:path h="1227170" w="1227170">
                <a:moveTo>
                  <a:pt x="0" y="0"/>
                </a:moveTo>
                <a:lnTo>
                  <a:pt x="1227170" y="0"/>
                </a:lnTo>
                <a:lnTo>
                  <a:pt x="1227170" y="1227170"/>
                </a:lnTo>
                <a:lnTo>
                  <a:pt x="0" y="12271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9623181" y="2494487"/>
            <a:ext cx="2390244" cy="1837500"/>
          </a:xfrm>
          <a:custGeom>
            <a:avLst/>
            <a:gdLst/>
            <a:ahLst/>
            <a:cxnLst/>
            <a:rect r="r" b="b" t="t" l="l"/>
            <a:pathLst>
              <a:path h="1837500" w="2390244">
                <a:moveTo>
                  <a:pt x="0" y="0"/>
                </a:moveTo>
                <a:lnTo>
                  <a:pt x="2390244" y="0"/>
                </a:lnTo>
                <a:lnTo>
                  <a:pt x="2390244" y="1837500"/>
                </a:lnTo>
                <a:lnTo>
                  <a:pt x="0" y="1837500"/>
                </a:lnTo>
                <a:lnTo>
                  <a:pt x="0" y="0"/>
                </a:lnTo>
                <a:close/>
              </a:path>
            </a:pathLst>
          </a:custGeom>
          <a:blipFill>
            <a:blip r:embed="rId11"/>
            <a:stretch>
              <a:fillRect l="0" t="0" r="0" b="0"/>
            </a:stretch>
          </a:blipFill>
        </p:spPr>
      </p:sp>
      <p:sp>
        <p:nvSpPr>
          <p:cNvPr name="Freeform 18" id="18"/>
          <p:cNvSpPr/>
          <p:nvPr/>
        </p:nvSpPr>
        <p:spPr>
          <a:xfrm flipH="false" flipV="false" rot="0">
            <a:off x="10468919" y="5143500"/>
            <a:ext cx="2389844" cy="1066468"/>
          </a:xfrm>
          <a:custGeom>
            <a:avLst/>
            <a:gdLst/>
            <a:ahLst/>
            <a:cxnLst/>
            <a:rect r="r" b="b" t="t" l="l"/>
            <a:pathLst>
              <a:path h="1066468" w="2389844">
                <a:moveTo>
                  <a:pt x="0" y="0"/>
                </a:moveTo>
                <a:lnTo>
                  <a:pt x="2389844" y="0"/>
                </a:lnTo>
                <a:lnTo>
                  <a:pt x="2389844" y="1066468"/>
                </a:lnTo>
                <a:lnTo>
                  <a:pt x="0" y="10664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1450562" y="6972351"/>
            <a:ext cx="1125725" cy="1257793"/>
          </a:xfrm>
          <a:custGeom>
            <a:avLst/>
            <a:gdLst/>
            <a:ahLst/>
            <a:cxnLst/>
            <a:rect r="r" b="b" t="t" l="l"/>
            <a:pathLst>
              <a:path h="1257793" w="1125725">
                <a:moveTo>
                  <a:pt x="0" y="0"/>
                </a:moveTo>
                <a:lnTo>
                  <a:pt x="1125725" y="0"/>
                </a:lnTo>
                <a:lnTo>
                  <a:pt x="1125725" y="1257793"/>
                </a:lnTo>
                <a:lnTo>
                  <a:pt x="0" y="1257793"/>
                </a:lnTo>
                <a:lnTo>
                  <a:pt x="0" y="0"/>
                </a:lnTo>
                <a:close/>
              </a:path>
            </a:pathLst>
          </a:custGeom>
          <a:blipFill>
            <a:blip r:embed="rId14"/>
            <a:stretch>
              <a:fillRect l="0" t="0" r="0" b="0"/>
            </a:stretch>
          </a:blipFill>
        </p:spPr>
      </p:sp>
      <p:sp>
        <p:nvSpPr>
          <p:cNvPr name="TextBox 20" id="20"/>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KẾT QUẢ THỰC NGHIỆM</a:t>
            </a:r>
          </a:p>
        </p:txBody>
      </p:sp>
      <p:sp>
        <p:nvSpPr>
          <p:cNvPr name="TextBox 21" id="21"/>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12</a:t>
            </a:r>
          </a:p>
        </p:txBody>
      </p:sp>
      <p:sp>
        <p:nvSpPr>
          <p:cNvPr name="TextBox 22" id="22"/>
          <p:cNvSpPr txBox="true"/>
          <p:nvPr/>
        </p:nvSpPr>
        <p:spPr>
          <a:xfrm rot="0">
            <a:off x="1901332" y="3082484"/>
            <a:ext cx="5440680" cy="721239"/>
          </a:xfrm>
          <a:prstGeom prst="rect">
            <a:avLst/>
          </a:prstGeom>
        </p:spPr>
        <p:txBody>
          <a:bodyPr anchor="t" rtlCol="false" tIns="0" lIns="0" bIns="0" rIns="0">
            <a:spAutoFit/>
          </a:bodyPr>
          <a:lstStyle/>
          <a:p>
            <a:pPr algn="ctr">
              <a:lnSpc>
                <a:spcPts val="5406"/>
              </a:lnSpc>
              <a:spcBef>
                <a:spcPct val="0"/>
              </a:spcBef>
            </a:pPr>
            <a:r>
              <a:rPr lang="en-US" sz="5300">
                <a:solidFill>
                  <a:srgbClr val="000000"/>
                </a:solidFill>
                <a:latin typeface="Tahoma"/>
              </a:rPr>
              <a:t>Môi trường cài đặt</a:t>
            </a:r>
          </a:p>
        </p:txBody>
      </p:sp>
      <p:sp>
        <p:nvSpPr>
          <p:cNvPr name="TextBox 23" id="23"/>
          <p:cNvSpPr txBox="true"/>
          <p:nvPr/>
        </p:nvSpPr>
        <p:spPr>
          <a:xfrm rot="0">
            <a:off x="3094856" y="5149382"/>
            <a:ext cx="4565962" cy="676282"/>
          </a:xfrm>
          <a:prstGeom prst="rect">
            <a:avLst/>
          </a:prstGeom>
        </p:spPr>
        <p:txBody>
          <a:bodyPr anchor="t" rtlCol="false" tIns="0" lIns="0" bIns="0" rIns="0">
            <a:spAutoFit/>
          </a:bodyPr>
          <a:lstStyle/>
          <a:p>
            <a:pPr>
              <a:lnSpc>
                <a:spcPts val="5100"/>
              </a:lnSpc>
            </a:pPr>
            <a:r>
              <a:rPr lang="en-US" sz="5000">
                <a:solidFill>
                  <a:srgbClr val="000000"/>
                </a:solidFill>
                <a:latin typeface="Tahoma"/>
              </a:rPr>
              <a:t>AndroidStudio</a:t>
            </a:r>
          </a:p>
        </p:txBody>
      </p:sp>
      <p:sp>
        <p:nvSpPr>
          <p:cNvPr name="TextBox 24" id="24"/>
          <p:cNvSpPr txBox="true"/>
          <p:nvPr/>
        </p:nvSpPr>
        <p:spPr>
          <a:xfrm rot="0">
            <a:off x="3135132" y="7058076"/>
            <a:ext cx="4206880" cy="676282"/>
          </a:xfrm>
          <a:prstGeom prst="rect">
            <a:avLst/>
          </a:prstGeom>
        </p:spPr>
        <p:txBody>
          <a:bodyPr anchor="t" rtlCol="false" tIns="0" lIns="0" bIns="0" rIns="0">
            <a:spAutoFit/>
          </a:bodyPr>
          <a:lstStyle/>
          <a:p>
            <a:pPr>
              <a:lnSpc>
                <a:spcPts val="5100"/>
              </a:lnSpc>
            </a:pPr>
            <a:r>
              <a:rPr lang="en-US" sz="5000">
                <a:solidFill>
                  <a:srgbClr val="000000"/>
                </a:solidFill>
                <a:latin typeface="Tahoma"/>
              </a:rPr>
              <a:t>XAMPP</a:t>
            </a:r>
          </a:p>
        </p:txBody>
      </p:sp>
      <p:sp>
        <p:nvSpPr>
          <p:cNvPr name="TextBox 25" id="25"/>
          <p:cNvSpPr txBox="true"/>
          <p:nvPr/>
        </p:nvSpPr>
        <p:spPr>
          <a:xfrm rot="0">
            <a:off x="12240427" y="3082484"/>
            <a:ext cx="5821680" cy="721239"/>
          </a:xfrm>
          <a:prstGeom prst="rect">
            <a:avLst/>
          </a:prstGeom>
        </p:spPr>
        <p:txBody>
          <a:bodyPr anchor="t" rtlCol="false" tIns="0" lIns="0" bIns="0" rIns="0">
            <a:spAutoFit/>
          </a:bodyPr>
          <a:lstStyle/>
          <a:p>
            <a:pPr algn="ctr">
              <a:lnSpc>
                <a:spcPts val="5406"/>
              </a:lnSpc>
              <a:spcBef>
                <a:spcPct val="0"/>
              </a:spcBef>
            </a:pPr>
            <a:r>
              <a:rPr lang="en-US" sz="5300">
                <a:solidFill>
                  <a:srgbClr val="000000"/>
                </a:solidFill>
                <a:latin typeface="Tahoma"/>
              </a:rPr>
              <a:t>Công nghệ sử dụng</a:t>
            </a:r>
          </a:p>
        </p:txBody>
      </p:sp>
      <p:sp>
        <p:nvSpPr>
          <p:cNvPr name="TextBox 26" id="26"/>
          <p:cNvSpPr txBox="true"/>
          <p:nvPr/>
        </p:nvSpPr>
        <p:spPr>
          <a:xfrm rot="0">
            <a:off x="13317179" y="5310107"/>
            <a:ext cx="4191000" cy="6762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Ngôn ngữ Java</a:t>
            </a:r>
          </a:p>
        </p:txBody>
      </p:sp>
      <p:sp>
        <p:nvSpPr>
          <p:cNvPr name="TextBox 27" id="27"/>
          <p:cNvSpPr txBox="true"/>
          <p:nvPr/>
        </p:nvSpPr>
        <p:spPr>
          <a:xfrm rot="0">
            <a:off x="13275174" y="6859965"/>
            <a:ext cx="4275008" cy="19716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Cơ sở dữ liệu MySQL</a:t>
            </a:r>
          </a:p>
          <a:p>
            <a:pPr algn="ctr">
              <a:lnSpc>
                <a:spcPts val="5100"/>
              </a:lnSpc>
              <a:spcBef>
                <a:spcPct val="0"/>
              </a:spcBef>
            </a:pPr>
            <a:r>
              <a:rPr lang="en-US" sz="5000">
                <a:solidFill>
                  <a:srgbClr val="000000"/>
                </a:solidFill>
                <a:latin typeface="Tahoma"/>
              </a:rPr>
              <a:t>(phpMyAdmin)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028700"/>
            <a:ext cx="1249832" cy="1345714"/>
          </a:xfrm>
          <a:custGeom>
            <a:avLst/>
            <a:gdLst/>
            <a:ahLst/>
            <a:cxnLst/>
            <a:rect r="r" b="b" t="t" l="l"/>
            <a:pathLst>
              <a:path h="1345714" w="1249832">
                <a:moveTo>
                  <a:pt x="0" y="0"/>
                </a:moveTo>
                <a:lnTo>
                  <a:pt x="1249832" y="0"/>
                </a:lnTo>
                <a:lnTo>
                  <a:pt x="1249832" y="1345714"/>
                </a:lnTo>
                <a:lnTo>
                  <a:pt x="0" y="134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4914106" y="2537340"/>
            <a:ext cx="4229894" cy="7749660"/>
          </a:xfrm>
          <a:custGeom>
            <a:avLst/>
            <a:gdLst/>
            <a:ahLst/>
            <a:cxnLst/>
            <a:rect r="r" b="b" t="t" l="l"/>
            <a:pathLst>
              <a:path h="7749660" w="4229894">
                <a:moveTo>
                  <a:pt x="0" y="0"/>
                </a:moveTo>
                <a:lnTo>
                  <a:pt x="4229894" y="0"/>
                </a:lnTo>
                <a:lnTo>
                  <a:pt x="4229894" y="7749660"/>
                </a:lnTo>
                <a:lnTo>
                  <a:pt x="0" y="7749660"/>
                </a:lnTo>
                <a:lnTo>
                  <a:pt x="0" y="0"/>
                </a:lnTo>
                <a:close/>
              </a:path>
            </a:pathLst>
          </a:custGeom>
          <a:blipFill>
            <a:blip r:embed="rId5"/>
            <a:stretch>
              <a:fillRect l="0" t="0" r="0" b="0"/>
            </a:stretch>
          </a:blipFill>
        </p:spPr>
      </p:sp>
      <p:sp>
        <p:nvSpPr>
          <p:cNvPr name="Freeform 15" id="15"/>
          <p:cNvSpPr/>
          <p:nvPr/>
        </p:nvSpPr>
        <p:spPr>
          <a:xfrm flipH="false" flipV="false" rot="0">
            <a:off x="9144000" y="2537340"/>
            <a:ext cx="4658843" cy="7749660"/>
          </a:xfrm>
          <a:custGeom>
            <a:avLst/>
            <a:gdLst/>
            <a:ahLst/>
            <a:cxnLst/>
            <a:rect r="r" b="b" t="t" l="l"/>
            <a:pathLst>
              <a:path h="7749660" w="4658843">
                <a:moveTo>
                  <a:pt x="0" y="0"/>
                </a:moveTo>
                <a:lnTo>
                  <a:pt x="4658843" y="0"/>
                </a:lnTo>
                <a:lnTo>
                  <a:pt x="4658843" y="7749660"/>
                </a:lnTo>
                <a:lnTo>
                  <a:pt x="0" y="7749660"/>
                </a:lnTo>
                <a:lnTo>
                  <a:pt x="0" y="0"/>
                </a:lnTo>
                <a:close/>
              </a:path>
            </a:pathLst>
          </a:custGeom>
          <a:blipFill>
            <a:blip r:embed="rId6"/>
            <a:stretch>
              <a:fillRect l="0" t="0" r="0" b="0"/>
            </a:stretch>
          </a:blipFill>
        </p:spPr>
      </p:sp>
      <p:sp>
        <p:nvSpPr>
          <p:cNvPr name="TextBox 16" id="16"/>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KẾT QUẢ THỰC NGHIỆM</a:t>
            </a:r>
          </a:p>
        </p:txBody>
      </p:sp>
      <p:sp>
        <p:nvSpPr>
          <p:cNvPr name="TextBox 17" id="17"/>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13</a:t>
            </a:r>
          </a:p>
        </p:txBody>
      </p:sp>
      <p:sp>
        <p:nvSpPr>
          <p:cNvPr name="TextBox 18" id="18"/>
          <p:cNvSpPr txBox="true"/>
          <p:nvPr/>
        </p:nvSpPr>
        <p:spPr>
          <a:xfrm rot="0">
            <a:off x="225628" y="2752718"/>
            <a:ext cx="4491370" cy="6505582"/>
          </a:xfrm>
          <a:prstGeom prst="rect">
            <a:avLst/>
          </a:prstGeom>
        </p:spPr>
        <p:txBody>
          <a:bodyPr anchor="t" rtlCol="false" tIns="0" lIns="0" bIns="0" rIns="0">
            <a:spAutoFit/>
          </a:bodyPr>
          <a:lstStyle/>
          <a:p>
            <a:pPr algn="ctr">
              <a:lnSpc>
                <a:spcPts val="5100"/>
              </a:lnSpc>
            </a:pPr>
          </a:p>
          <a:p>
            <a:pPr algn="ctr">
              <a:lnSpc>
                <a:spcPts val="5100"/>
              </a:lnSpc>
              <a:spcBef>
                <a:spcPct val="0"/>
              </a:spcBef>
            </a:pPr>
            <a:r>
              <a:rPr lang="en-US" sz="5000">
                <a:solidFill>
                  <a:srgbClr val="000000"/>
                </a:solidFill>
                <a:latin typeface="Tahoma"/>
              </a:rPr>
              <a:t>Trang chủ ứng dụng có slider hiển thị ưu đãi và danh sách món ăn ngẫu nhiên, có thể xem chi tiết bằng cách nhấp vào món.</a:t>
            </a:r>
          </a:p>
        </p:txBody>
      </p:sp>
      <p:sp>
        <p:nvSpPr>
          <p:cNvPr name="TextBox 19" id="19"/>
          <p:cNvSpPr txBox="true"/>
          <p:nvPr/>
        </p:nvSpPr>
        <p:spPr>
          <a:xfrm rot="0">
            <a:off x="14059982" y="3426762"/>
            <a:ext cx="3666454" cy="52101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Thanh menu để mở ra các tùy chọn của ứng dụng bao gồm: xem danh mục, xem tài khoản.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028700"/>
            <a:ext cx="1249832" cy="1345714"/>
          </a:xfrm>
          <a:custGeom>
            <a:avLst/>
            <a:gdLst/>
            <a:ahLst/>
            <a:cxnLst/>
            <a:rect r="r" b="b" t="t" l="l"/>
            <a:pathLst>
              <a:path h="1345714" w="1249832">
                <a:moveTo>
                  <a:pt x="0" y="0"/>
                </a:moveTo>
                <a:lnTo>
                  <a:pt x="1249832" y="0"/>
                </a:lnTo>
                <a:lnTo>
                  <a:pt x="1249832" y="1345714"/>
                </a:lnTo>
                <a:lnTo>
                  <a:pt x="0" y="134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130260" y="2374414"/>
            <a:ext cx="4251076" cy="7912586"/>
          </a:xfrm>
          <a:custGeom>
            <a:avLst/>
            <a:gdLst/>
            <a:ahLst/>
            <a:cxnLst/>
            <a:rect r="r" b="b" t="t" l="l"/>
            <a:pathLst>
              <a:path h="7912586" w="4251076">
                <a:moveTo>
                  <a:pt x="0" y="0"/>
                </a:moveTo>
                <a:lnTo>
                  <a:pt x="4251076" y="0"/>
                </a:lnTo>
                <a:lnTo>
                  <a:pt x="4251076" y="7912586"/>
                </a:lnTo>
                <a:lnTo>
                  <a:pt x="0" y="7912586"/>
                </a:lnTo>
                <a:lnTo>
                  <a:pt x="0" y="0"/>
                </a:lnTo>
                <a:close/>
              </a:path>
            </a:pathLst>
          </a:custGeom>
          <a:blipFill>
            <a:blip r:embed="rId5"/>
            <a:stretch>
              <a:fillRect l="0" t="0" r="0" b="0"/>
            </a:stretch>
          </a:blipFill>
        </p:spPr>
      </p:sp>
      <p:sp>
        <p:nvSpPr>
          <p:cNvPr name="Freeform 15" id="15"/>
          <p:cNvSpPr/>
          <p:nvPr/>
        </p:nvSpPr>
        <p:spPr>
          <a:xfrm flipH="false" flipV="false" rot="0">
            <a:off x="12381336" y="2374414"/>
            <a:ext cx="4284681" cy="7912586"/>
          </a:xfrm>
          <a:custGeom>
            <a:avLst/>
            <a:gdLst/>
            <a:ahLst/>
            <a:cxnLst/>
            <a:rect r="r" b="b" t="t" l="l"/>
            <a:pathLst>
              <a:path h="7912586" w="4284681">
                <a:moveTo>
                  <a:pt x="0" y="0"/>
                </a:moveTo>
                <a:lnTo>
                  <a:pt x="4284681" y="0"/>
                </a:lnTo>
                <a:lnTo>
                  <a:pt x="4284681" y="7912586"/>
                </a:lnTo>
                <a:lnTo>
                  <a:pt x="0" y="7912586"/>
                </a:lnTo>
                <a:lnTo>
                  <a:pt x="0" y="0"/>
                </a:lnTo>
                <a:close/>
              </a:path>
            </a:pathLst>
          </a:custGeom>
          <a:blipFill>
            <a:blip r:embed="rId6"/>
            <a:stretch>
              <a:fillRect l="0" t="0" r="0" b="0"/>
            </a:stretch>
          </a:blipFill>
        </p:spPr>
      </p:sp>
      <p:sp>
        <p:nvSpPr>
          <p:cNvPr name="TextBox 16" id="16"/>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KẾT QUẢ THỰC NGHIỆM</a:t>
            </a:r>
          </a:p>
        </p:txBody>
      </p:sp>
      <p:sp>
        <p:nvSpPr>
          <p:cNvPr name="TextBox 17" id="17"/>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14</a:t>
            </a:r>
          </a:p>
        </p:txBody>
      </p:sp>
      <p:sp>
        <p:nvSpPr>
          <p:cNvPr name="TextBox 18" id="18"/>
          <p:cNvSpPr txBox="true"/>
          <p:nvPr/>
        </p:nvSpPr>
        <p:spPr>
          <a:xfrm rot="0">
            <a:off x="26952" y="3162866"/>
            <a:ext cx="8130260" cy="5857882"/>
          </a:xfrm>
          <a:prstGeom prst="rect">
            <a:avLst/>
          </a:prstGeom>
        </p:spPr>
        <p:txBody>
          <a:bodyPr anchor="t" rtlCol="false" tIns="0" lIns="0" bIns="0" rIns="0">
            <a:spAutoFit/>
          </a:bodyPr>
          <a:lstStyle/>
          <a:p>
            <a:pPr algn="ctr">
              <a:lnSpc>
                <a:spcPts val="5100"/>
              </a:lnSpc>
            </a:pPr>
          </a:p>
          <a:p>
            <a:pPr algn="ctr">
              <a:lnSpc>
                <a:spcPts val="5100"/>
              </a:lnSpc>
            </a:pPr>
            <a:r>
              <a:rPr lang="en-US" sz="5000">
                <a:solidFill>
                  <a:srgbClr val="000000"/>
                </a:solidFill>
                <a:latin typeface="Tahoma"/>
              </a:rPr>
              <a:t> Khi click chọn danh mục thì ứng dụng sẽ hiển thị ra danh sách các danh mục. Khi chọn vào một danh mục cụ thể thị sẽ hiển thị ra danh sách các món ăn thuộc danh mục đó.</a:t>
            </a:r>
          </a:p>
          <a:p>
            <a:pPr algn="ctr">
              <a:lnSpc>
                <a:spcPts val="510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028700"/>
            <a:ext cx="1249832" cy="1345714"/>
          </a:xfrm>
          <a:custGeom>
            <a:avLst/>
            <a:gdLst/>
            <a:ahLst/>
            <a:cxnLst/>
            <a:rect r="r" b="b" t="t" l="l"/>
            <a:pathLst>
              <a:path h="1345714" w="1249832">
                <a:moveTo>
                  <a:pt x="0" y="0"/>
                </a:moveTo>
                <a:lnTo>
                  <a:pt x="1249832" y="0"/>
                </a:lnTo>
                <a:lnTo>
                  <a:pt x="1249832" y="1345714"/>
                </a:lnTo>
                <a:lnTo>
                  <a:pt x="0" y="134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0134012" y="2350437"/>
            <a:ext cx="4626527" cy="7936563"/>
          </a:xfrm>
          <a:custGeom>
            <a:avLst/>
            <a:gdLst/>
            <a:ahLst/>
            <a:cxnLst/>
            <a:rect r="r" b="b" t="t" l="l"/>
            <a:pathLst>
              <a:path h="7936563" w="4626527">
                <a:moveTo>
                  <a:pt x="0" y="0"/>
                </a:moveTo>
                <a:lnTo>
                  <a:pt x="4626527" y="0"/>
                </a:lnTo>
                <a:lnTo>
                  <a:pt x="4626527" y="7936563"/>
                </a:lnTo>
                <a:lnTo>
                  <a:pt x="0" y="7936563"/>
                </a:lnTo>
                <a:lnTo>
                  <a:pt x="0" y="0"/>
                </a:lnTo>
                <a:close/>
              </a:path>
            </a:pathLst>
          </a:custGeom>
          <a:blipFill>
            <a:blip r:embed="rId5"/>
            <a:stretch>
              <a:fillRect l="0" t="0" r="0" b="0"/>
            </a:stretch>
          </a:blipFill>
        </p:spPr>
      </p:sp>
      <p:sp>
        <p:nvSpPr>
          <p:cNvPr name="TextBox 15" id="15"/>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KẾT QUẢ THỰC NGHIỆM</a:t>
            </a:r>
          </a:p>
        </p:txBody>
      </p:sp>
      <p:sp>
        <p:nvSpPr>
          <p:cNvPr name="TextBox 16" id="16"/>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15</a:t>
            </a:r>
          </a:p>
        </p:txBody>
      </p:sp>
      <p:sp>
        <p:nvSpPr>
          <p:cNvPr name="TextBox 17" id="17"/>
          <p:cNvSpPr txBox="true"/>
          <p:nvPr/>
        </p:nvSpPr>
        <p:spPr>
          <a:xfrm rot="0">
            <a:off x="1013740" y="3810566"/>
            <a:ext cx="8130260" cy="4562482"/>
          </a:xfrm>
          <a:prstGeom prst="rect">
            <a:avLst/>
          </a:prstGeom>
        </p:spPr>
        <p:txBody>
          <a:bodyPr anchor="t" rtlCol="false" tIns="0" lIns="0" bIns="0" rIns="0">
            <a:spAutoFit/>
          </a:bodyPr>
          <a:lstStyle/>
          <a:p>
            <a:pPr algn="ctr">
              <a:lnSpc>
                <a:spcPts val="5100"/>
              </a:lnSpc>
            </a:pPr>
          </a:p>
          <a:p>
            <a:pPr algn="ctr">
              <a:lnSpc>
                <a:spcPts val="5100"/>
              </a:lnSpc>
              <a:spcBef>
                <a:spcPct val="0"/>
              </a:spcBef>
            </a:pPr>
            <a:r>
              <a:rPr lang="en-US" sz="5000">
                <a:solidFill>
                  <a:srgbClr val="000000"/>
                </a:solidFill>
                <a:latin typeface="Tahoma"/>
              </a:rPr>
              <a:t>Chọn sản phẩm -&gt; Xem chi tiết và chọn số lượng -&gt; Thêm vào giỏ hàng -&gt; Xem số lượng món trong giỏ hàng. Dưới mỗi món có bình luận và đánh giá.</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028700"/>
            <a:ext cx="1249832" cy="1345714"/>
          </a:xfrm>
          <a:custGeom>
            <a:avLst/>
            <a:gdLst/>
            <a:ahLst/>
            <a:cxnLst/>
            <a:rect r="r" b="b" t="t" l="l"/>
            <a:pathLst>
              <a:path h="1345714" w="1249832">
                <a:moveTo>
                  <a:pt x="0" y="0"/>
                </a:moveTo>
                <a:lnTo>
                  <a:pt x="1249832" y="0"/>
                </a:lnTo>
                <a:lnTo>
                  <a:pt x="1249832" y="1345714"/>
                </a:lnTo>
                <a:lnTo>
                  <a:pt x="0" y="134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0921788" y="2350437"/>
            <a:ext cx="4559725" cy="7739915"/>
          </a:xfrm>
          <a:custGeom>
            <a:avLst/>
            <a:gdLst/>
            <a:ahLst/>
            <a:cxnLst/>
            <a:rect r="r" b="b" t="t" l="l"/>
            <a:pathLst>
              <a:path h="7739915" w="4559725">
                <a:moveTo>
                  <a:pt x="0" y="0"/>
                </a:moveTo>
                <a:lnTo>
                  <a:pt x="4559724" y="0"/>
                </a:lnTo>
                <a:lnTo>
                  <a:pt x="4559724" y="7739915"/>
                </a:lnTo>
                <a:lnTo>
                  <a:pt x="0" y="7739915"/>
                </a:lnTo>
                <a:lnTo>
                  <a:pt x="0" y="0"/>
                </a:lnTo>
                <a:close/>
              </a:path>
            </a:pathLst>
          </a:custGeom>
          <a:blipFill>
            <a:blip r:embed="rId5"/>
            <a:stretch>
              <a:fillRect l="0" t="0" r="0" b="0"/>
            </a:stretch>
          </a:blipFill>
        </p:spPr>
      </p:sp>
      <p:sp>
        <p:nvSpPr>
          <p:cNvPr name="TextBox 15" id="15"/>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KẾT QUẢ THỰC NGHIỆM</a:t>
            </a:r>
          </a:p>
        </p:txBody>
      </p:sp>
      <p:sp>
        <p:nvSpPr>
          <p:cNvPr name="TextBox 16" id="16"/>
          <p:cNvSpPr txBox="true"/>
          <p:nvPr/>
        </p:nvSpPr>
        <p:spPr>
          <a:xfrm rot="0">
            <a:off x="17268825"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16</a:t>
            </a:r>
          </a:p>
        </p:txBody>
      </p:sp>
      <p:sp>
        <p:nvSpPr>
          <p:cNvPr name="TextBox 17" id="17"/>
          <p:cNvSpPr txBox="true"/>
          <p:nvPr/>
        </p:nvSpPr>
        <p:spPr>
          <a:xfrm rot="0">
            <a:off x="1028700" y="4134416"/>
            <a:ext cx="8130260" cy="39147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Khách hàng chọn món và nhấn giỏ hàng để xem thông tin chi tiết. Tại đó, có thể chỉnh sửa hoặc xóa món, và tổng tiền đơn hàng sẽ được cập nhật tự động.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028700"/>
            <a:ext cx="1249832" cy="1345714"/>
          </a:xfrm>
          <a:custGeom>
            <a:avLst/>
            <a:gdLst/>
            <a:ahLst/>
            <a:cxnLst/>
            <a:rect r="r" b="b" t="t" l="l"/>
            <a:pathLst>
              <a:path h="1345714" w="1249832">
                <a:moveTo>
                  <a:pt x="0" y="0"/>
                </a:moveTo>
                <a:lnTo>
                  <a:pt x="1249832" y="0"/>
                </a:lnTo>
                <a:lnTo>
                  <a:pt x="1249832" y="1345714"/>
                </a:lnTo>
                <a:lnTo>
                  <a:pt x="0" y="134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534922" y="2374414"/>
            <a:ext cx="4643680" cy="7912586"/>
          </a:xfrm>
          <a:custGeom>
            <a:avLst/>
            <a:gdLst/>
            <a:ahLst/>
            <a:cxnLst/>
            <a:rect r="r" b="b" t="t" l="l"/>
            <a:pathLst>
              <a:path h="7912586" w="4643680">
                <a:moveTo>
                  <a:pt x="0" y="0"/>
                </a:moveTo>
                <a:lnTo>
                  <a:pt x="4643680" y="0"/>
                </a:lnTo>
                <a:lnTo>
                  <a:pt x="4643680" y="7912586"/>
                </a:lnTo>
                <a:lnTo>
                  <a:pt x="0" y="7912586"/>
                </a:lnTo>
                <a:lnTo>
                  <a:pt x="0" y="0"/>
                </a:lnTo>
                <a:close/>
              </a:path>
            </a:pathLst>
          </a:custGeom>
          <a:blipFill>
            <a:blip r:embed="rId5"/>
            <a:stretch>
              <a:fillRect l="0" t="0" r="0" b="0"/>
            </a:stretch>
          </a:blipFill>
        </p:spPr>
      </p:sp>
      <p:sp>
        <p:nvSpPr>
          <p:cNvPr name="Freeform 15" id="15"/>
          <p:cNvSpPr/>
          <p:nvPr/>
        </p:nvSpPr>
        <p:spPr>
          <a:xfrm flipH="false" flipV="false" rot="0">
            <a:off x="12178602" y="2295997"/>
            <a:ext cx="4313326" cy="7991003"/>
          </a:xfrm>
          <a:custGeom>
            <a:avLst/>
            <a:gdLst/>
            <a:ahLst/>
            <a:cxnLst/>
            <a:rect r="r" b="b" t="t" l="l"/>
            <a:pathLst>
              <a:path h="7991003" w="4313326">
                <a:moveTo>
                  <a:pt x="0" y="0"/>
                </a:moveTo>
                <a:lnTo>
                  <a:pt x="4313325" y="0"/>
                </a:lnTo>
                <a:lnTo>
                  <a:pt x="4313325" y="7991003"/>
                </a:lnTo>
                <a:lnTo>
                  <a:pt x="0" y="7991003"/>
                </a:lnTo>
                <a:lnTo>
                  <a:pt x="0" y="0"/>
                </a:lnTo>
                <a:close/>
              </a:path>
            </a:pathLst>
          </a:custGeom>
          <a:blipFill>
            <a:blip r:embed="rId6"/>
            <a:stretch>
              <a:fillRect l="0" t="0" r="0" b="0"/>
            </a:stretch>
          </a:blipFill>
        </p:spPr>
      </p:sp>
      <p:sp>
        <p:nvSpPr>
          <p:cNvPr name="TextBox 16" id="16"/>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KẾT QUẢ THỰC NGHIỆM</a:t>
            </a:r>
          </a:p>
        </p:txBody>
      </p:sp>
      <p:sp>
        <p:nvSpPr>
          <p:cNvPr name="TextBox 17" id="17"/>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17</a:t>
            </a:r>
          </a:p>
        </p:txBody>
      </p:sp>
      <p:sp>
        <p:nvSpPr>
          <p:cNvPr name="TextBox 18" id="18"/>
          <p:cNvSpPr txBox="true"/>
          <p:nvPr/>
        </p:nvSpPr>
        <p:spPr>
          <a:xfrm rot="0">
            <a:off x="0" y="4122427"/>
            <a:ext cx="7353272" cy="39147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Khách hàng ấn thanh toán, nhập thông tin, và nếu thanh toán thành công, màn hình sẽ hiển thị thông báo thành công và tổng tiền hóa đơn.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028700"/>
            <a:ext cx="1249832" cy="1345714"/>
          </a:xfrm>
          <a:custGeom>
            <a:avLst/>
            <a:gdLst/>
            <a:ahLst/>
            <a:cxnLst/>
            <a:rect r="r" b="b" t="t" l="l"/>
            <a:pathLst>
              <a:path h="1345714" w="1249832">
                <a:moveTo>
                  <a:pt x="0" y="0"/>
                </a:moveTo>
                <a:lnTo>
                  <a:pt x="1249832" y="0"/>
                </a:lnTo>
                <a:lnTo>
                  <a:pt x="1249832" y="1345714"/>
                </a:lnTo>
                <a:lnTo>
                  <a:pt x="0" y="134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353272" y="2374414"/>
            <a:ext cx="4717693" cy="7912586"/>
          </a:xfrm>
          <a:custGeom>
            <a:avLst/>
            <a:gdLst/>
            <a:ahLst/>
            <a:cxnLst/>
            <a:rect r="r" b="b" t="t" l="l"/>
            <a:pathLst>
              <a:path h="7912586" w="4717693">
                <a:moveTo>
                  <a:pt x="0" y="0"/>
                </a:moveTo>
                <a:lnTo>
                  <a:pt x="4717693" y="0"/>
                </a:lnTo>
                <a:lnTo>
                  <a:pt x="4717693" y="7912586"/>
                </a:lnTo>
                <a:lnTo>
                  <a:pt x="0" y="7912586"/>
                </a:lnTo>
                <a:lnTo>
                  <a:pt x="0" y="0"/>
                </a:lnTo>
                <a:close/>
              </a:path>
            </a:pathLst>
          </a:custGeom>
          <a:blipFill>
            <a:blip r:embed="rId5"/>
            <a:stretch>
              <a:fillRect l="0" t="0" r="0" b="0"/>
            </a:stretch>
          </a:blipFill>
        </p:spPr>
      </p:sp>
      <p:sp>
        <p:nvSpPr>
          <p:cNvPr name="Freeform 15" id="15"/>
          <p:cNvSpPr/>
          <p:nvPr/>
        </p:nvSpPr>
        <p:spPr>
          <a:xfrm flipH="false" flipV="false" rot="0">
            <a:off x="12070965" y="3341037"/>
            <a:ext cx="5029309" cy="6250298"/>
          </a:xfrm>
          <a:custGeom>
            <a:avLst/>
            <a:gdLst/>
            <a:ahLst/>
            <a:cxnLst/>
            <a:rect r="r" b="b" t="t" l="l"/>
            <a:pathLst>
              <a:path h="6250298" w="5029309">
                <a:moveTo>
                  <a:pt x="0" y="0"/>
                </a:moveTo>
                <a:lnTo>
                  <a:pt x="5029309" y="0"/>
                </a:lnTo>
                <a:lnTo>
                  <a:pt x="5029309" y="6250298"/>
                </a:lnTo>
                <a:lnTo>
                  <a:pt x="0" y="6250298"/>
                </a:lnTo>
                <a:lnTo>
                  <a:pt x="0" y="0"/>
                </a:lnTo>
                <a:close/>
              </a:path>
            </a:pathLst>
          </a:custGeom>
          <a:blipFill>
            <a:blip r:embed="rId6"/>
            <a:stretch>
              <a:fillRect l="0" t="0" r="0" b="0"/>
            </a:stretch>
          </a:blipFill>
        </p:spPr>
      </p:sp>
      <p:sp>
        <p:nvSpPr>
          <p:cNvPr name="TextBox 16" id="16"/>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KẾT QUẢ THỰC NGHIỆM</a:t>
            </a:r>
          </a:p>
        </p:txBody>
      </p:sp>
      <p:sp>
        <p:nvSpPr>
          <p:cNvPr name="TextBox 17" id="17"/>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18</a:t>
            </a:r>
          </a:p>
        </p:txBody>
      </p:sp>
      <p:sp>
        <p:nvSpPr>
          <p:cNvPr name="TextBox 18" id="18"/>
          <p:cNvSpPr txBox="true"/>
          <p:nvPr/>
        </p:nvSpPr>
        <p:spPr>
          <a:xfrm rot="0">
            <a:off x="0" y="4782116"/>
            <a:ext cx="7353272" cy="2619382"/>
          </a:xfrm>
          <a:prstGeom prst="rect">
            <a:avLst/>
          </a:prstGeom>
        </p:spPr>
        <p:txBody>
          <a:bodyPr anchor="t" rtlCol="false" tIns="0" lIns="0" bIns="0" rIns="0">
            <a:spAutoFit/>
          </a:bodyPr>
          <a:lstStyle/>
          <a:p>
            <a:pPr algn="ctr">
              <a:lnSpc>
                <a:spcPts val="5100"/>
              </a:lnSpc>
            </a:pPr>
            <a:r>
              <a:rPr lang="en-US" sz="5000">
                <a:solidFill>
                  <a:srgbClr val="000000"/>
                </a:solidFill>
                <a:latin typeface="Tahoma"/>
              </a:rPr>
              <a:t>Sau khi đăng nhập màn hình sẽ hiển thị cho người dùng xem được thông tin </a:t>
            </a:r>
          </a:p>
          <a:p>
            <a:pPr algn="ctr">
              <a:lnSpc>
                <a:spcPts val="510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028700"/>
            <a:ext cx="1249832" cy="1345714"/>
          </a:xfrm>
          <a:custGeom>
            <a:avLst/>
            <a:gdLst/>
            <a:ahLst/>
            <a:cxnLst/>
            <a:rect r="r" b="b" t="t" l="l"/>
            <a:pathLst>
              <a:path h="1345714" w="1249832">
                <a:moveTo>
                  <a:pt x="0" y="0"/>
                </a:moveTo>
                <a:lnTo>
                  <a:pt x="1249832" y="0"/>
                </a:lnTo>
                <a:lnTo>
                  <a:pt x="1249832" y="1345714"/>
                </a:lnTo>
                <a:lnTo>
                  <a:pt x="0" y="1345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0468919" y="2374414"/>
            <a:ext cx="4369568" cy="7936563"/>
          </a:xfrm>
          <a:custGeom>
            <a:avLst/>
            <a:gdLst/>
            <a:ahLst/>
            <a:cxnLst/>
            <a:rect r="r" b="b" t="t" l="l"/>
            <a:pathLst>
              <a:path h="7936563" w="4369568">
                <a:moveTo>
                  <a:pt x="0" y="0"/>
                </a:moveTo>
                <a:lnTo>
                  <a:pt x="4369569" y="0"/>
                </a:lnTo>
                <a:lnTo>
                  <a:pt x="4369569" y="7936563"/>
                </a:lnTo>
                <a:lnTo>
                  <a:pt x="0" y="7936563"/>
                </a:lnTo>
                <a:lnTo>
                  <a:pt x="0" y="0"/>
                </a:lnTo>
                <a:close/>
              </a:path>
            </a:pathLst>
          </a:custGeom>
          <a:blipFill>
            <a:blip r:embed="rId5"/>
            <a:stretch>
              <a:fillRect l="0" t="0" r="0" b="0"/>
            </a:stretch>
          </a:blipFill>
        </p:spPr>
      </p:sp>
      <p:sp>
        <p:nvSpPr>
          <p:cNvPr name="TextBox 15" id="15"/>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KẾT QUẢ THỰC NGHIỆM</a:t>
            </a:r>
          </a:p>
        </p:txBody>
      </p:sp>
      <p:sp>
        <p:nvSpPr>
          <p:cNvPr name="TextBox 16" id="16"/>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19</a:t>
            </a:r>
          </a:p>
        </p:txBody>
      </p:sp>
      <p:sp>
        <p:nvSpPr>
          <p:cNvPr name="TextBox 17" id="17"/>
          <p:cNvSpPr txBox="true"/>
          <p:nvPr/>
        </p:nvSpPr>
        <p:spPr>
          <a:xfrm rot="0">
            <a:off x="1129749" y="4989072"/>
            <a:ext cx="7353272" cy="13239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Nhập thông tin để đăng ký tài khoản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200454"/>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10468919" y="-190929"/>
            <a:ext cx="7983303" cy="747733"/>
            <a:chOff x="0" y="0"/>
            <a:chExt cx="9566659" cy="896034"/>
          </a:xfrm>
        </p:grpSpPr>
        <p:sp>
          <p:nvSpPr>
            <p:cNvPr name="Freeform 5" id="5"/>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6" id="6"/>
          <p:cNvGrpSpPr/>
          <p:nvPr/>
        </p:nvGrpSpPr>
        <p:grpSpPr>
          <a:xfrm rot="0">
            <a:off x="17164177" y="972388"/>
            <a:ext cx="1445340" cy="1503815"/>
            <a:chOff x="0" y="0"/>
            <a:chExt cx="1732000" cy="1802072"/>
          </a:xfrm>
        </p:grpSpPr>
        <p:sp>
          <p:nvSpPr>
            <p:cNvPr name="Freeform 7" id="7"/>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grpSp>
        <p:nvGrpSpPr>
          <p:cNvPr name="Group 8" id="8"/>
          <p:cNvGrpSpPr/>
          <p:nvPr/>
        </p:nvGrpSpPr>
        <p:grpSpPr>
          <a:xfrm rot="0">
            <a:off x="17777627" y="1253376"/>
            <a:ext cx="831890" cy="3627297"/>
            <a:chOff x="0" y="0"/>
            <a:chExt cx="996882" cy="4346712"/>
          </a:xfrm>
        </p:grpSpPr>
        <p:sp>
          <p:nvSpPr>
            <p:cNvPr name="Freeform 9" id="9"/>
            <p:cNvSpPr/>
            <p:nvPr/>
          </p:nvSpPr>
          <p:spPr>
            <a:xfrm flipH="false" flipV="false" rot="0">
              <a:off x="0" y="0"/>
              <a:ext cx="996881" cy="4346712"/>
            </a:xfrm>
            <a:custGeom>
              <a:avLst/>
              <a:gdLst/>
              <a:ahLst/>
              <a:cxnLst/>
              <a:rect r="r" b="b" t="t" l="l"/>
              <a:pathLst>
                <a:path h="4346712" w="996881">
                  <a:moveTo>
                    <a:pt x="0" y="0"/>
                  </a:moveTo>
                  <a:lnTo>
                    <a:pt x="0" y="4346712"/>
                  </a:lnTo>
                  <a:lnTo>
                    <a:pt x="996881" y="4346712"/>
                  </a:lnTo>
                  <a:lnTo>
                    <a:pt x="996881" y="0"/>
                  </a:lnTo>
                  <a:lnTo>
                    <a:pt x="0" y="0"/>
                  </a:lnTo>
                  <a:close/>
                  <a:moveTo>
                    <a:pt x="935921" y="4285752"/>
                  </a:moveTo>
                  <a:lnTo>
                    <a:pt x="59690" y="4285752"/>
                  </a:lnTo>
                  <a:lnTo>
                    <a:pt x="59690" y="59690"/>
                  </a:lnTo>
                  <a:lnTo>
                    <a:pt x="935921" y="59690"/>
                  </a:lnTo>
                  <a:lnTo>
                    <a:pt x="935921" y="4285752"/>
                  </a:lnTo>
                  <a:close/>
                </a:path>
              </a:pathLst>
            </a:custGeom>
            <a:solidFill>
              <a:srgbClr val="006DFF"/>
            </a:solidFill>
          </p:spPr>
        </p:sp>
      </p:grpSp>
      <p:grpSp>
        <p:nvGrpSpPr>
          <p:cNvPr name="Group 10" id="10"/>
          <p:cNvGrpSpPr/>
          <p:nvPr/>
        </p:nvGrpSpPr>
        <p:grpSpPr>
          <a:xfrm rot="0">
            <a:off x="-178178" y="7311403"/>
            <a:ext cx="1230735" cy="3193810"/>
            <a:chOff x="0" y="0"/>
            <a:chExt cx="1474831" cy="3827250"/>
          </a:xfrm>
        </p:grpSpPr>
        <p:sp>
          <p:nvSpPr>
            <p:cNvPr name="Freeform 11" id="11"/>
            <p:cNvSpPr/>
            <p:nvPr/>
          </p:nvSpPr>
          <p:spPr>
            <a:xfrm flipH="false" flipV="false" rot="0">
              <a:off x="0" y="0"/>
              <a:ext cx="1474831" cy="3827250"/>
            </a:xfrm>
            <a:custGeom>
              <a:avLst/>
              <a:gdLst/>
              <a:ahLst/>
              <a:cxnLst/>
              <a:rect r="r" b="b" t="t" l="l"/>
              <a:pathLst>
                <a:path h="3827250" w="1474831">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006DFF"/>
            </a:solidFill>
          </p:spPr>
        </p:sp>
      </p:grpSp>
      <p:grpSp>
        <p:nvGrpSpPr>
          <p:cNvPr name="Group 12" id="12"/>
          <p:cNvGrpSpPr/>
          <p:nvPr/>
        </p:nvGrpSpPr>
        <p:grpSpPr>
          <a:xfrm rot="0">
            <a:off x="1820162" y="8979530"/>
            <a:ext cx="6452929" cy="921321"/>
            <a:chOff x="0" y="0"/>
            <a:chExt cx="7732761" cy="1104050"/>
          </a:xfrm>
        </p:grpSpPr>
        <p:sp>
          <p:nvSpPr>
            <p:cNvPr name="Freeform 13" id="13"/>
            <p:cNvSpPr/>
            <p:nvPr/>
          </p:nvSpPr>
          <p:spPr>
            <a:xfrm flipH="false" flipV="false" rot="0">
              <a:off x="0" y="0"/>
              <a:ext cx="7732761" cy="1104050"/>
            </a:xfrm>
            <a:custGeom>
              <a:avLst/>
              <a:gdLst/>
              <a:ahLst/>
              <a:cxnLst/>
              <a:rect r="r" b="b" t="t" l="l"/>
              <a:pathLst>
                <a:path h="1104050" w="7732761">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006DFF"/>
            </a:solidFill>
          </p:spPr>
        </p:sp>
      </p:grpSp>
      <p:grpSp>
        <p:nvGrpSpPr>
          <p:cNvPr name="Group 14" id="14"/>
          <p:cNvGrpSpPr/>
          <p:nvPr/>
        </p:nvGrpSpPr>
        <p:grpSpPr>
          <a:xfrm rot="0">
            <a:off x="300685" y="9377834"/>
            <a:ext cx="3860705" cy="1155661"/>
            <a:chOff x="0" y="0"/>
            <a:chExt cx="4626412" cy="1384868"/>
          </a:xfrm>
        </p:grpSpPr>
        <p:sp>
          <p:nvSpPr>
            <p:cNvPr name="Freeform 15" id="15"/>
            <p:cNvSpPr/>
            <p:nvPr/>
          </p:nvSpPr>
          <p:spPr>
            <a:xfrm flipH="false" flipV="false" rot="0">
              <a:off x="0" y="0"/>
              <a:ext cx="4626413" cy="1384868"/>
            </a:xfrm>
            <a:custGeom>
              <a:avLst/>
              <a:gdLst/>
              <a:ahLst/>
              <a:cxnLst/>
              <a:rect r="r" b="b" t="t" l="l"/>
              <a:pathLst>
                <a:path h="1384868" w="4626413">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FF7D2D"/>
            </a:solidFill>
          </p:spPr>
        </p:sp>
      </p:grpSp>
      <p:grpSp>
        <p:nvGrpSpPr>
          <p:cNvPr name="Group 16" id="16"/>
          <p:cNvGrpSpPr/>
          <p:nvPr/>
        </p:nvGrpSpPr>
        <p:grpSpPr>
          <a:xfrm rot="0">
            <a:off x="-1184605" y="5803366"/>
            <a:ext cx="2012855" cy="2404639"/>
            <a:chOff x="0" y="0"/>
            <a:chExt cx="2412072" cy="2881560"/>
          </a:xfrm>
        </p:grpSpPr>
        <p:sp>
          <p:nvSpPr>
            <p:cNvPr name="Freeform 17" id="17"/>
            <p:cNvSpPr/>
            <p:nvPr/>
          </p:nvSpPr>
          <p:spPr>
            <a:xfrm flipH="false" flipV="false" rot="0">
              <a:off x="0" y="0"/>
              <a:ext cx="2412072" cy="2881560"/>
            </a:xfrm>
            <a:custGeom>
              <a:avLst/>
              <a:gdLst/>
              <a:ahLst/>
              <a:cxnLst/>
              <a:rect r="r" b="b" t="t" l="l"/>
              <a:pathLst>
                <a:path h="2881560" w="2412072">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FF7D2D"/>
            </a:solidFill>
          </p:spPr>
        </p:sp>
      </p:grpSp>
      <p:sp>
        <p:nvSpPr>
          <p:cNvPr name="Freeform 18" id="18"/>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9" id="19"/>
          <p:cNvSpPr/>
          <p:nvPr/>
        </p:nvSpPr>
        <p:spPr>
          <a:xfrm flipH="false" flipV="false" rot="0">
            <a:off x="7648429" y="3821470"/>
            <a:ext cx="3550092" cy="3528042"/>
          </a:xfrm>
          <a:custGeom>
            <a:avLst/>
            <a:gdLst/>
            <a:ahLst/>
            <a:cxnLst/>
            <a:rect r="r" b="b" t="t" l="l"/>
            <a:pathLst>
              <a:path h="3528042" w="3550092">
                <a:moveTo>
                  <a:pt x="0" y="0"/>
                </a:moveTo>
                <a:lnTo>
                  <a:pt x="3550092" y="0"/>
                </a:lnTo>
                <a:lnTo>
                  <a:pt x="3550092" y="3528042"/>
                </a:lnTo>
                <a:lnTo>
                  <a:pt x="0" y="3528042"/>
                </a:lnTo>
                <a:lnTo>
                  <a:pt x="0" y="0"/>
                </a:lnTo>
                <a:close/>
              </a:path>
            </a:pathLst>
          </a:custGeom>
          <a:blipFill>
            <a:blip r:embed="rId3"/>
            <a:stretch>
              <a:fillRect l="0" t="0" r="0" b="0"/>
            </a:stretch>
          </a:blipFill>
        </p:spPr>
      </p:sp>
      <p:sp>
        <p:nvSpPr>
          <p:cNvPr name="Freeform 20" id="20"/>
          <p:cNvSpPr/>
          <p:nvPr/>
        </p:nvSpPr>
        <p:spPr>
          <a:xfrm flipH="false" flipV="false" rot="0">
            <a:off x="2127259" y="3958585"/>
            <a:ext cx="3448028" cy="3177594"/>
          </a:xfrm>
          <a:custGeom>
            <a:avLst/>
            <a:gdLst/>
            <a:ahLst/>
            <a:cxnLst/>
            <a:rect r="r" b="b" t="t" l="l"/>
            <a:pathLst>
              <a:path h="3177594" w="3448028">
                <a:moveTo>
                  <a:pt x="0" y="0"/>
                </a:moveTo>
                <a:lnTo>
                  <a:pt x="3448028" y="0"/>
                </a:lnTo>
                <a:lnTo>
                  <a:pt x="3448028" y="3177594"/>
                </a:lnTo>
                <a:lnTo>
                  <a:pt x="0" y="3177594"/>
                </a:lnTo>
                <a:lnTo>
                  <a:pt x="0" y="0"/>
                </a:lnTo>
                <a:close/>
              </a:path>
            </a:pathLst>
          </a:custGeom>
          <a:blipFill>
            <a:blip r:embed="rId4"/>
            <a:stretch>
              <a:fillRect l="0" t="0" r="0" b="0"/>
            </a:stretch>
          </a:blipFill>
        </p:spPr>
      </p:sp>
      <p:sp>
        <p:nvSpPr>
          <p:cNvPr name="Freeform 21" id="21"/>
          <p:cNvSpPr/>
          <p:nvPr/>
        </p:nvSpPr>
        <p:spPr>
          <a:xfrm flipH="false" flipV="false" rot="0">
            <a:off x="13804773" y="3821470"/>
            <a:ext cx="3359403" cy="3615010"/>
          </a:xfrm>
          <a:custGeom>
            <a:avLst/>
            <a:gdLst/>
            <a:ahLst/>
            <a:cxnLst/>
            <a:rect r="r" b="b" t="t" l="l"/>
            <a:pathLst>
              <a:path h="3615010" w="3359403">
                <a:moveTo>
                  <a:pt x="0" y="0"/>
                </a:moveTo>
                <a:lnTo>
                  <a:pt x="3359404" y="0"/>
                </a:lnTo>
                <a:lnTo>
                  <a:pt x="3359404" y="3615010"/>
                </a:lnTo>
                <a:lnTo>
                  <a:pt x="0" y="3615010"/>
                </a:lnTo>
                <a:lnTo>
                  <a:pt x="0" y="0"/>
                </a:lnTo>
                <a:close/>
              </a:path>
            </a:pathLst>
          </a:custGeom>
          <a:blipFill>
            <a:blip r:embed="rId5"/>
            <a:stretch>
              <a:fillRect l="0" t="0" r="0" b="0"/>
            </a:stretch>
          </a:blipFill>
        </p:spPr>
      </p:sp>
      <p:sp>
        <p:nvSpPr>
          <p:cNvPr name="TextBox 22" id="22"/>
          <p:cNvSpPr txBox="true"/>
          <p:nvPr/>
        </p:nvSpPr>
        <p:spPr>
          <a:xfrm rot="0">
            <a:off x="3851273" y="1212906"/>
            <a:ext cx="11281974" cy="2351389"/>
          </a:xfrm>
          <a:prstGeom prst="rect">
            <a:avLst/>
          </a:prstGeom>
        </p:spPr>
        <p:txBody>
          <a:bodyPr anchor="t" rtlCol="false" tIns="0" lIns="0" bIns="0" rIns="0">
            <a:spAutoFit/>
          </a:bodyPr>
          <a:lstStyle/>
          <a:p>
            <a:pPr algn="ctr">
              <a:lnSpc>
                <a:spcPts val="9520"/>
              </a:lnSpc>
            </a:pPr>
            <a:r>
              <a:rPr lang="en-US" sz="6800">
                <a:solidFill>
                  <a:srgbClr val="DB5300"/>
                </a:solidFill>
                <a:latin typeface="Tahoma Bold"/>
              </a:rPr>
              <a:t>THÀNH VIÊN NHÓM DOUBLE T</a:t>
            </a:r>
          </a:p>
        </p:txBody>
      </p:sp>
      <p:sp>
        <p:nvSpPr>
          <p:cNvPr name="TextBox 23" id="23"/>
          <p:cNvSpPr txBox="true"/>
          <p:nvPr/>
        </p:nvSpPr>
        <p:spPr>
          <a:xfrm rot="0">
            <a:off x="550398" y="7341230"/>
            <a:ext cx="6601749" cy="1775415"/>
          </a:xfrm>
          <a:prstGeom prst="rect">
            <a:avLst/>
          </a:prstGeom>
        </p:spPr>
        <p:txBody>
          <a:bodyPr anchor="t" rtlCol="false" tIns="0" lIns="0" bIns="0" rIns="0">
            <a:spAutoFit/>
          </a:bodyPr>
          <a:lstStyle/>
          <a:p>
            <a:pPr algn="ctr">
              <a:lnSpc>
                <a:spcPts val="7142"/>
              </a:lnSpc>
            </a:pPr>
            <a:r>
              <a:rPr lang="en-US" sz="5101">
                <a:solidFill>
                  <a:srgbClr val="0049AB"/>
                </a:solidFill>
                <a:latin typeface="Tahoma"/>
              </a:rPr>
              <a:t>Đinh Võ Song Thư </a:t>
            </a:r>
          </a:p>
          <a:p>
            <a:pPr algn="ctr">
              <a:lnSpc>
                <a:spcPts val="7142"/>
              </a:lnSpc>
            </a:pPr>
            <a:r>
              <a:rPr lang="en-US" sz="5101">
                <a:solidFill>
                  <a:srgbClr val="0049AB"/>
                </a:solidFill>
                <a:latin typeface="Tahoma"/>
              </a:rPr>
              <a:t>2011068739</a:t>
            </a:r>
          </a:p>
        </p:txBody>
      </p:sp>
      <p:sp>
        <p:nvSpPr>
          <p:cNvPr name="TextBox 24" id="24"/>
          <p:cNvSpPr txBox="true"/>
          <p:nvPr/>
        </p:nvSpPr>
        <p:spPr>
          <a:xfrm rot="0">
            <a:off x="6870687" y="7436480"/>
            <a:ext cx="5494020" cy="1543050"/>
          </a:xfrm>
          <a:prstGeom prst="rect">
            <a:avLst/>
          </a:prstGeom>
        </p:spPr>
        <p:txBody>
          <a:bodyPr anchor="t" rtlCol="false" tIns="0" lIns="0" bIns="0" rIns="0">
            <a:spAutoFit/>
          </a:bodyPr>
          <a:lstStyle/>
          <a:p>
            <a:pPr algn="ctr">
              <a:lnSpc>
                <a:spcPts val="6120"/>
              </a:lnSpc>
              <a:spcBef>
                <a:spcPct val="0"/>
              </a:spcBef>
            </a:pPr>
            <a:r>
              <a:rPr lang="en-US" sz="5100">
                <a:solidFill>
                  <a:srgbClr val="0049AB"/>
                </a:solidFill>
                <a:latin typeface="Tahoma"/>
              </a:rPr>
              <a:t>Nguyễn Ngọc Tâm </a:t>
            </a:r>
          </a:p>
          <a:p>
            <a:pPr algn="ctr">
              <a:lnSpc>
                <a:spcPts val="6120"/>
              </a:lnSpc>
              <a:spcBef>
                <a:spcPct val="0"/>
              </a:spcBef>
            </a:pPr>
            <a:r>
              <a:rPr lang="en-US" sz="5100">
                <a:solidFill>
                  <a:srgbClr val="0049AB"/>
                </a:solidFill>
                <a:latin typeface="Tahoma"/>
              </a:rPr>
              <a:t> 2011068900</a:t>
            </a:r>
          </a:p>
        </p:txBody>
      </p:sp>
      <p:sp>
        <p:nvSpPr>
          <p:cNvPr name="TextBox 25" id="25"/>
          <p:cNvSpPr txBox="true"/>
          <p:nvPr/>
        </p:nvSpPr>
        <p:spPr>
          <a:xfrm rot="0">
            <a:off x="12756702" y="7365258"/>
            <a:ext cx="5379720" cy="1543050"/>
          </a:xfrm>
          <a:prstGeom prst="rect">
            <a:avLst/>
          </a:prstGeom>
        </p:spPr>
        <p:txBody>
          <a:bodyPr anchor="t" rtlCol="false" tIns="0" lIns="0" bIns="0" rIns="0">
            <a:spAutoFit/>
          </a:bodyPr>
          <a:lstStyle/>
          <a:p>
            <a:pPr algn="ctr">
              <a:lnSpc>
                <a:spcPts val="6120"/>
              </a:lnSpc>
              <a:spcBef>
                <a:spcPct val="0"/>
              </a:spcBef>
            </a:pPr>
            <a:r>
              <a:rPr lang="en-US" sz="5100">
                <a:solidFill>
                  <a:srgbClr val="0049AB"/>
                </a:solidFill>
                <a:latin typeface="Tahoma"/>
              </a:rPr>
              <a:t>Nguyễn Hoài Nam </a:t>
            </a:r>
          </a:p>
          <a:p>
            <a:pPr algn="ctr">
              <a:lnSpc>
                <a:spcPts val="6120"/>
              </a:lnSpc>
              <a:spcBef>
                <a:spcPct val="0"/>
              </a:spcBef>
            </a:pPr>
            <a:r>
              <a:rPr lang="en-US" sz="5100">
                <a:solidFill>
                  <a:srgbClr val="0049AB"/>
                </a:solidFill>
                <a:latin typeface="Tahoma"/>
              </a:rPr>
              <a:t> 2011068687</a:t>
            </a:r>
          </a:p>
        </p:txBody>
      </p:sp>
      <p:sp>
        <p:nvSpPr>
          <p:cNvPr name="TextBox 26" id="26"/>
          <p:cNvSpPr txBox="true"/>
          <p:nvPr/>
        </p:nvSpPr>
        <p:spPr>
          <a:xfrm rot="0">
            <a:off x="17673499" y="9163050"/>
            <a:ext cx="520073"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880451" y="1320889"/>
            <a:ext cx="1326276" cy="1665652"/>
          </a:xfrm>
          <a:custGeom>
            <a:avLst/>
            <a:gdLst/>
            <a:ahLst/>
            <a:cxnLst/>
            <a:rect r="r" b="b" t="t" l="l"/>
            <a:pathLst>
              <a:path h="1665652" w="1326276">
                <a:moveTo>
                  <a:pt x="0" y="0"/>
                </a:moveTo>
                <a:lnTo>
                  <a:pt x="1326276" y="0"/>
                </a:lnTo>
                <a:lnTo>
                  <a:pt x="1326276" y="1665652"/>
                </a:lnTo>
                <a:lnTo>
                  <a:pt x="0" y="16656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058705" y="2825842"/>
            <a:ext cx="1646592" cy="1688554"/>
          </a:xfrm>
          <a:custGeom>
            <a:avLst/>
            <a:gdLst/>
            <a:ahLst/>
            <a:cxnLst/>
            <a:rect r="r" b="b" t="t" l="l"/>
            <a:pathLst>
              <a:path h="1688554" w="1646592">
                <a:moveTo>
                  <a:pt x="0" y="0"/>
                </a:moveTo>
                <a:lnTo>
                  <a:pt x="1646593" y="0"/>
                </a:lnTo>
                <a:lnTo>
                  <a:pt x="1646593" y="1688555"/>
                </a:lnTo>
                <a:lnTo>
                  <a:pt x="0" y="1688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691306" y="5223817"/>
            <a:ext cx="1238857" cy="1196060"/>
          </a:xfrm>
          <a:custGeom>
            <a:avLst/>
            <a:gdLst/>
            <a:ahLst/>
            <a:cxnLst/>
            <a:rect r="r" b="b" t="t" l="l"/>
            <a:pathLst>
              <a:path h="1196060" w="1238857">
                <a:moveTo>
                  <a:pt x="0" y="0"/>
                </a:moveTo>
                <a:lnTo>
                  <a:pt x="1238857" y="0"/>
                </a:lnTo>
                <a:lnTo>
                  <a:pt x="1238857" y="1196060"/>
                </a:lnTo>
                <a:lnTo>
                  <a:pt x="0" y="1196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691306" y="6936152"/>
            <a:ext cx="1406747" cy="2057400"/>
          </a:xfrm>
          <a:custGeom>
            <a:avLst/>
            <a:gdLst/>
            <a:ahLst/>
            <a:cxnLst/>
            <a:rect r="r" b="b" t="t" l="l"/>
            <a:pathLst>
              <a:path h="2057400" w="1406747">
                <a:moveTo>
                  <a:pt x="0" y="0"/>
                </a:moveTo>
                <a:lnTo>
                  <a:pt x="1406748" y="0"/>
                </a:lnTo>
                <a:lnTo>
                  <a:pt x="1406748"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0983850" y="3173794"/>
            <a:ext cx="1534964" cy="1592700"/>
          </a:xfrm>
          <a:custGeom>
            <a:avLst/>
            <a:gdLst/>
            <a:ahLst/>
            <a:cxnLst/>
            <a:rect r="r" b="b" t="t" l="l"/>
            <a:pathLst>
              <a:path h="1592700" w="1534964">
                <a:moveTo>
                  <a:pt x="0" y="0"/>
                </a:moveTo>
                <a:lnTo>
                  <a:pt x="1534964" y="0"/>
                </a:lnTo>
                <a:lnTo>
                  <a:pt x="1534964" y="1592700"/>
                </a:lnTo>
                <a:lnTo>
                  <a:pt x="0" y="1592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9991184" y="5040200"/>
            <a:ext cx="1549699" cy="1349647"/>
          </a:xfrm>
          <a:custGeom>
            <a:avLst/>
            <a:gdLst/>
            <a:ahLst/>
            <a:cxnLst/>
            <a:rect r="r" b="b" t="t" l="l"/>
            <a:pathLst>
              <a:path h="1349647" w="1549699">
                <a:moveTo>
                  <a:pt x="0" y="0"/>
                </a:moveTo>
                <a:lnTo>
                  <a:pt x="1549699" y="0"/>
                </a:lnTo>
                <a:lnTo>
                  <a:pt x="1549699" y="1349647"/>
                </a:lnTo>
                <a:lnTo>
                  <a:pt x="0" y="134964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9834289" y="7123967"/>
            <a:ext cx="1706595" cy="1681772"/>
          </a:xfrm>
          <a:custGeom>
            <a:avLst/>
            <a:gdLst/>
            <a:ahLst/>
            <a:cxnLst/>
            <a:rect r="r" b="b" t="t" l="l"/>
            <a:pathLst>
              <a:path h="1681772" w="1706595">
                <a:moveTo>
                  <a:pt x="0" y="0"/>
                </a:moveTo>
                <a:lnTo>
                  <a:pt x="1706594" y="0"/>
                </a:lnTo>
                <a:lnTo>
                  <a:pt x="1706594" y="1681771"/>
                </a:lnTo>
                <a:lnTo>
                  <a:pt x="0" y="16817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0" id="20"/>
          <p:cNvSpPr txBox="true"/>
          <p:nvPr/>
        </p:nvSpPr>
        <p:spPr>
          <a:xfrm rot="0">
            <a:off x="6810418" y="1706652"/>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KẾT LUẬN</a:t>
            </a:r>
          </a:p>
        </p:txBody>
      </p:sp>
      <p:sp>
        <p:nvSpPr>
          <p:cNvPr name="TextBox 21" id="21"/>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20</a:t>
            </a:r>
          </a:p>
        </p:txBody>
      </p:sp>
      <p:sp>
        <p:nvSpPr>
          <p:cNvPr name="TextBox 22" id="22"/>
          <p:cNvSpPr txBox="true"/>
          <p:nvPr/>
        </p:nvSpPr>
        <p:spPr>
          <a:xfrm rot="0">
            <a:off x="2907034" y="3501055"/>
            <a:ext cx="5135880" cy="721239"/>
          </a:xfrm>
          <a:prstGeom prst="rect">
            <a:avLst/>
          </a:prstGeom>
        </p:spPr>
        <p:txBody>
          <a:bodyPr anchor="t" rtlCol="false" tIns="0" lIns="0" bIns="0" rIns="0">
            <a:spAutoFit/>
          </a:bodyPr>
          <a:lstStyle/>
          <a:p>
            <a:pPr algn="ctr">
              <a:lnSpc>
                <a:spcPts val="5406"/>
              </a:lnSpc>
              <a:spcBef>
                <a:spcPct val="0"/>
              </a:spcBef>
            </a:pPr>
            <a:r>
              <a:rPr lang="en-US" sz="5300">
                <a:solidFill>
                  <a:srgbClr val="000000"/>
                </a:solidFill>
                <a:latin typeface="Tahoma"/>
              </a:rPr>
              <a:t>Kết quả đạt được</a:t>
            </a:r>
          </a:p>
        </p:txBody>
      </p:sp>
      <p:sp>
        <p:nvSpPr>
          <p:cNvPr name="TextBox 23" id="23"/>
          <p:cNvSpPr txBox="true"/>
          <p:nvPr/>
        </p:nvSpPr>
        <p:spPr>
          <a:xfrm rot="0">
            <a:off x="2381254" y="5095896"/>
            <a:ext cx="5661660" cy="1323982"/>
          </a:xfrm>
          <a:prstGeom prst="rect">
            <a:avLst/>
          </a:prstGeom>
        </p:spPr>
        <p:txBody>
          <a:bodyPr anchor="t" rtlCol="false" tIns="0" lIns="0" bIns="0" rIns="0">
            <a:spAutoFit/>
          </a:bodyPr>
          <a:lstStyle/>
          <a:p>
            <a:pPr>
              <a:lnSpc>
                <a:spcPts val="5100"/>
              </a:lnSpc>
            </a:pPr>
            <a:r>
              <a:rPr lang="en-US" sz="5000">
                <a:solidFill>
                  <a:srgbClr val="000000"/>
                </a:solidFill>
                <a:latin typeface="Tahoma"/>
              </a:rPr>
              <a:t>Chạy được các chức năng cơ bản</a:t>
            </a:r>
          </a:p>
        </p:txBody>
      </p:sp>
      <p:sp>
        <p:nvSpPr>
          <p:cNvPr name="TextBox 24" id="24"/>
          <p:cNvSpPr txBox="true"/>
          <p:nvPr/>
        </p:nvSpPr>
        <p:spPr>
          <a:xfrm rot="0">
            <a:off x="2381254" y="7490213"/>
            <a:ext cx="5661660" cy="854030"/>
          </a:xfrm>
          <a:prstGeom prst="rect">
            <a:avLst/>
          </a:prstGeom>
        </p:spPr>
        <p:txBody>
          <a:bodyPr anchor="t" rtlCol="false" tIns="0" lIns="0" bIns="0" rIns="0">
            <a:spAutoFit/>
          </a:bodyPr>
          <a:lstStyle/>
          <a:p>
            <a:pPr algn="ctr">
              <a:lnSpc>
                <a:spcPts val="7002"/>
              </a:lnSpc>
              <a:spcBef>
                <a:spcPct val="0"/>
              </a:spcBef>
            </a:pPr>
            <a:r>
              <a:rPr lang="en-US" sz="5001">
                <a:solidFill>
                  <a:srgbClr val="000000"/>
                </a:solidFill>
                <a:latin typeface="Tahoma"/>
              </a:rPr>
              <a:t>Giao diện thân thiện</a:t>
            </a:r>
          </a:p>
        </p:txBody>
      </p:sp>
      <p:sp>
        <p:nvSpPr>
          <p:cNvPr name="TextBox 25" id="25"/>
          <p:cNvSpPr txBox="true"/>
          <p:nvPr/>
        </p:nvSpPr>
        <p:spPr>
          <a:xfrm rot="0">
            <a:off x="12869991" y="3652387"/>
            <a:ext cx="5067300" cy="721239"/>
          </a:xfrm>
          <a:prstGeom prst="rect">
            <a:avLst/>
          </a:prstGeom>
        </p:spPr>
        <p:txBody>
          <a:bodyPr anchor="t" rtlCol="false" tIns="0" lIns="0" bIns="0" rIns="0">
            <a:spAutoFit/>
          </a:bodyPr>
          <a:lstStyle/>
          <a:p>
            <a:pPr algn="ctr">
              <a:lnSpc>
                <a:spcPts val="5406"/>
              </a:lnSpc>
              <a:spcBef>
                <a:spcPct val="0"/>
              </a:spcBef>
            </a:pPr>
            <a:r>
              <a:rPr lang="en-US" sz="5300">
                <a:solidFill>
                  <a:srgbClr val="000000"/>
                </a:solidFill>
                <a:latin typeface="Tahoma"/>
              </a:rPr>
              <a:t>Hướng phát triển</a:t>
            </a:r>
          </a:p>
        </p:txBody>
      </p:sp>
      <p:sp>
        <p:nvSpPr>
          <p:cNvPr name="TextBox 26" id="26"/>
          <p:cNvSpPr txBox="true"/>
          <p:nvPr/>
        </p:nvSpPr>
        <p:spPr>
          <a:xfrm rot="0">
            <a:off x="11331901" y="5095896"/>
            <a:ext cx="6956099" cy="13239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T</a:t>
            </a:r>
            <a:r>
              <a:rPr lang="en-US" sz="5000">
                <a:solidFill>
                  <a:srgbClr val="000000"/>
                </a:solidFill>
                <a:latin typeface="Tahoma"/>
              </a:rPr>
              <a:t>hanh toán bằng thẻ, momo, zalopay, …</a:t>
            </a:r>
          </a:p>
        </p:txBody>
      </p:sp>
      <p:sp>
        <p:nvSpPr>
          <p:cNvPr name="TextBox 27" id="27"/>
          <p:cNvSpPr txBox="true"/>
          <p:nvPr/>
        </p:nvSpPr>
        <p:spPr>
          <a:xfrm rot="0">
            <a:off x="11540883" y="7345724"/>
            <a:ext cx="6652689" cy="13239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T</a:t>
            </a:r>
            <a:r>
              <a:rPr lang="en-US" sz="5000">
                <a:solidFill>
                  <a:srgbClr val="000000"/>
                </a:solidFill>
                <a:latin typeface="Tahoma"/>
              </a:rPr>
              <a:t>hêm admin để quản lý sản phẩm, đơn hàng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880451" y="1320889"/>
            <a:ext cx="1326276" cy="1665652"/>
          </a:xfrm>
          <a:custGeom>
            <a:avLst/>
            <a:gdLst/>
            <a:ahLst/>
            <a:cxnLst/>
            <a:rect r="r" b="b" t="t" l="l"/>
            <a:pathLst>
              <a:path h="1665652" w="1326276">
                <a:moveTo>
                  <a:pt x="0" y="0"/>
                </a:moveTo>
                <a:lnTo>
                  <a:pt x="1326276" y="0"/>
                </a:lnTo>
                <a:lnTo>
                  <a:pt x="1326276" y="1665652"/>
                </a:lnTo>
                <a:lnTo>
                  <a:pt x="0" y="16656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330489" y="3469434"/>
            <a:ext cx="1396421" cy="1396421"/>
          </a:xfrm>
          <a:custGeom>
            <a:avLst/>
            <a:gdLst/>
            <a:ahLst/>
            <a:cxnLst/>
            <a:rect r="r" b="b" t="t" l="l"/>
            <a:pathLst>
              <a:path h="1396421" w="1396421">
                <a:moveTo>
                  <a:pt x="0" y="0"/>
                </a:moveTo>
                <a:lnTo>
                  <a:pt x="1396422" y="0"/>
                </a:lnTo>
                <a:lnTo>
                  <a:pt x="1396422" y="1396421"/>
                </a:lnTo>
                <a:lnTo>
                  <a:pt x="0" y="13964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6810418" y="1706652"/>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TÀI LIỆU THAM KHẢO</a:t>
            </a:r>
          </a:p>
        </p:txBody>
      </p:sp>
      <p:sp>
        <p:nvSpPr>
          <p:cNvPr name="TextBox 16" id="16"/>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21</a:t>
            </a:r>
          </a:p>
        </p:txBody>
      </p:sp>
      <p:sp>
        <p:nvSpPr>
          <p:cNvPr name="Freeform 17" id="17"/>
          <p:cNvSpPr/>
          <p:nvPr/>
        </p:nvSpPr>
        <p:spPr>
          <a:xfrm flipH="false" flipV="false" rot="0">
            <a:off x="330489" y="5679240"/>
            <a:ext cx="1396421" cy="1396421"/>
          </a:xfrm>
          <a:custGeom>
            <a:avLst/>
            <a:gdLst/>
            <a:ahLst/>
            <a:cxnLst/>
            <a:rect r="r" b="b" t="t" l="l"/>
            <a:pathLst>
              <a:path h="1396421" w="1396421">
                <a:moveTo>
                  <a:pt x="0" y="0"/>
                </a:moveTo>
                <a:lnTo>
                  <a:pt x="1396422" y="0"/>
                </a:lnTo>
                <a:lnTo>
                  <a:pt x="1396422" y="1396422"/>
                </a:lnTo>
                <a:lnTo>
                  <a:pt x="0" y="1396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30489" y="7701357"/>
            <a:ext cx="1396421" cy="1396421"/>
          </a:xfrm>
          <a:custGeom>
            <a:avLst/>
            <a:gdLst/>
            <a:ahLst/>
            <a:cxnLst/>
            <a:rect r="r" b="b" t="t" l="l"/>
            <a:pathLst>
              <a:path h="1396421" w="1396421">
                <a:moveTo>
                  <a:pt x="0" y="0"/>
                </a:moveTo>
                <a:lnTo>
                  <a:pt x="1396422" y="0"/>
                </a:lnTo>
                <a:lnTo>
                  <a:pt x="1396422" y="1396422"/>
                </a:lnTo>
                <a:lnTo>
                  <a:pt x="0" y="1396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2400833" y="8104290"/>
            <a:ext cx="15887167" cy="676282"/>
          </a:xfrm>
          <a:prstGeom prst="rect">
            <a:avLst/>
          </a:prstGeom>
        </p:spPr>
        <p:txBody>
          <a:bodyPr anchor="t" rtlCol="false" tIns="0" lIns="0" bIns="0" rIns="0">
            <a:spAutoFit/>
          </a:bodyPr>
          <a:lstStyle/>
          <a:p>
            <a:pPr>
              <a:lnSpc>
                <a:spcPts val="5100"/>
              </a:lnSpc>
              <a:spcBef>
                <a:spcPct val="0"/>
              </a:spcBef>
            </a:pPr>
            <a:r>
              <a:rPr lang="en-US" sz="5000" u="sng">
                <a:solidFill>
                  <a:srgbClr val="000000"/>
                </a:solidFill>
                <a:latin typeface="Tahoma"/>
                <a:hlinkClick r:id="rId7" tooltip="https://www.youtube.com/watch?v=SuJxR19kWP4"/>
              </a:rPr>
              <a:t>https://square.github.io/retrofit/</a:t>
            </a:r>
          </a:p>
        </p:txBody>
      </p:sp>
      <p:sp>
        <p:nvSpPr>
          <p:cNvPr name="TextBox 20" id="20"/>
          <p:cNvSpPr txBox="true"/>
          <p:nvPr/>
        </p:nvSpPr>
        <p:spPr>
          <a:xfrm rot="0">
            <a:off x="2400833" y="5894315"/>
            <a:ext cx="13167360" cy="807085"/>
          </a:xfrm>
          <a:prstGeom prst="rect">
            <a:avLst/>
          </a:prstGeom>
        </p:spPr>
        <p:txBody>
          <a:bodyPr anchor="t" rtlCol="false" tIns="0" lIns="0" bIns="0" rIns="0">
            <a:spAutoFit/>
          </a:bodyPr>
          <a:lstStyle/>
          <a:p>
            <a:pPr>
              <a:lnSpc>
                <a:spcPts val="6439"/>
              </a:lnSpc>
            </a:pPr>
            <a:r>
              <a:rPr lang="en-US" sz="4599" u="sng">
                <a:solidFill>
                  <a:srgbClr val="000000"/>
                </a:solidFill>
                <a:latin typeface="Arimo"/>
                <a:hlinkClick r:id="rId8" tooltip="https://www.youtube.com/watch?v=SuJxR19kWP4"/>
              </a:rPr>
              <a:t>https://www.youtube.com/watch?v=SuJxR19kWP4</a:t>
            </a:r>
          </a:p>
        </p:txBody>
      </p:sp>
      <p:sp>
        <p:nvSpPr>
          <p:cNvPr name="TextBox 21" id="21"/>
          <p:cNvSpPr txBox="true"/>
          <p:nvPr/>
        </p:nvSpPr>
        <p:spPr>
          <a:xfrm rot="0">
            <a:off x="2400833" y="3706952"/>
            <a:ext cx="13022581" cy="807085"/>
          </a:xfrm>
          <a:prstGeom prst="rect">
            <a:avLst/>
          </a:prstGeom>
        </p:spPr>
        <p:txBody>
          <a:bodyPr anchor="t" rtlCol="false" tIns="0" lIns="0" bIns="0" rIns="0">
            <a:spAutoFit/>
          </a:bodyPr>
          <a:lstStyle/>
          <a:p>
            <a:pPr>
              <a:lnSpc>
                <a:spcPts val="6439"/>
              </a:lnSpc>
            </a:pPr>
            <a:r>
              <a:rPr lang="en-US" sz="4599" u="sng">
                <a:solidFill>
                  <a:srgbClr val="000000"/>
                </a:solidFill>
                <a:latin typeface="Arimo"/>
                <a:hlinkClick r:id="rId9" tooltip="https://www.youtube.com/watch?v=SuJxR19kWP4"/>
              </a:rPr>
              <a:t>https://www.youtube.com/watch?v=HYcozauSLw0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178178" y="9555754"/>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40782" y="9258300"/>
            <a:ext cx="7983303" cy="747733"/>
            <a:chOff x="0" y="0"/>
            <a:chExt cx="9566659" cy="896034"/>
          </a:xfrm>
        </p:grpSpPr>
        <p:sp>
          <p:nvSpPr>
            <p:cNvPr name="Freeform 9" id="9"/>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grpSp>
        <p:nvGrpSpPr>
          <p:cNvPr name="Group 12" id="12"/>
          <p:cNvGrpSpPr/>
          <p:nvPr/>
        </p:nvGrpSpPr>
        <p:grpSpPr>
          <a:xfrm rot="0">
            <a:off x="17777627" y="849970"/>
            <a:ext cx="831890" cy="3627297"/>
            <a:chOff x="0" y="0"/>
            <a:chExt cx="996882" cy="4346712"/>
          </a:xfrm>
        </p:grpSpPr>
        <p:sp>
          <p:nvSpPr>
            <p:cNvPr name="Freeform 13" id="13"/>
            <p:cNvSpPr/>
            <p:nvPr/>
          </p:nvSpPr>
          <p:spPr>
            <a:xfrm flipH="false" flipV="false" rot="0">
              <a:off x="0" y="0"/>
              <a:ext cx="996881" cy="4346712"/>
            </a:xfrm>
            <a:custGeom>
              <a:avLst/>
              <a:gdLst/>
              <a:ahLst/>
              <a:cxnLst/>
              <a:rect r="r" b="b" t="t" l="l"/>
              <a:pathLst>
                <a:path h="4346712" w="996881">
                  <a:moveTo>
                    <a:pt x="0" y="0"/>
                  </a:moveTo>
                  <a:lnTo>
                    <a:pt x="0" y="4346712"/>
                  </a:lnTo>
                  <a:lnTo>
                    <a:pt x="996881" y="4346712"/>
                  </a:lnTo>
                  <a:lnTo>
                    <a:pt x="996881" y="0"/>
                  </a:lnTo>
                  <a:lnTo>
                    <a:pt x="0" y="0"/>
                  </a:lnTo>
                  <a:close/>
                  <a:moveTo>
                    <a:pt x="935921" y="4285752"/>
                  </a:moveTo>
                  <a:lnTo>
                    <a:pt x="59690" y="4285752"/>
                  </a:lnTo>
                  <a:lnTo>
                    <a:pt x="59690" y="59690"/>
                  </a:lnTo>
                  <a:lnTo>
                    <a:pt x="935921" y="59690"/>
                  </a:lnTo>
                  <a:lnTo>
                    <a:pt x="935921" y="4285752"/>
                  </a:lnTo>
                  <a:close/>
                </a:path>
              </a:pathLst>
            </a:custGeom>
            <a:solidFill>
              <a:srgbClr val="006DFF"/>
            </a:solidFill>
          </p:spPr>
        </p:sp>
      </p:grpSp>
      <p:sp>
        <p:nvSpPr>
          <p:cNvPr name="Freeform 14" id="14"/>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5" id="15"/>
          <p:cNvSpPr/>
          <p:nvPr/>
        </p:nvSpPr>
        <p:spPr>
          <a:xfrm flipH="false" flipV="false" rot="0">
            <a:off x="2687968" y="2786411"/>
            <a:ext cx="12912064" cy="6859534"/>
          </a:xfrm>
          <a:custGeom>
            <a:avLst/>
            <a:gdLst/>
            <a:ahLst/>
            <a:cxnLst/>
            <a:rect r="r" b="b" t="t" l="l"/>
            <a:pathLst>
              <a:path h="6859534" w="12912064">
                <a:moveTo>
                  <a:pt x="0" y="0"/>
                </a:moveTo>
                <a:lnTo>
                  <a:pt x="12912064" y="0"/>
                </a:lnTo>
                <a:lnTo>
                  <a:pt x="12912064" y="6859534"/>
                </a:lnTo>
                <a:lnTo>
                  <a:pt x="0" y="6859534"/>
                </a:lnTo>
                <a:lnTo>
                  <a:pt x="0" y="0"/>
                </a:lnTo>
                <a:close/>
              </a:path>
            </a:pathLst>
          </a:custGeom>
          <a:blipFill>
            <a:blip r:embed="rId3"/>
            <a:stretch>
              <a:fillRect l="0" t="0" r="0" b="0"/>
            </a:stretch>
          </a:blipFill>
        </p:spPr>
      </p:sp>
      <p:sp>
        <p:nvSpPr>
          <p:cNvPr name="TextBox 16" id="16"/>
          <p:cNvSpPr txBox="true"/>
          <p:nvPr/>
        </p:nvSpPr>
        <p:spPr>
          <a:xfrm rot="0">
            <a:off x="7105100" y="1673901"/>
            <a:ext cx="12549151" cy="1411593"/>
          </a:xfrm>
          <a:prstGeom prst="rect">
            <a:avLst/>
          </a:prstGeom>
        </p:spPr>
        <p:txBody>
          <a:bodyPr anchor="t" rtlCol="false" tIns="0" lIns="0" bIns="0" rIns="0">
            <a:spAutoFit/>
          </a:bodyPr>
          <a:lstStyle/>
          <a:p>
            <a:pPr>
              <a:lnSpc>
                <a:spcPts val="10709"/>
              </a:lnSpc>
            </a:pPr>
            <a:r>
              <a:rPr lang="en-US" sz="10499">
                <a:solidFill>
                  <a:srgbClr val="000000"/>
                </a:solidFill>
                <a:latin typeface="Tahoma Bold"/>
              </a:rPr>
              <a:t>Q &amp; A</a:t>
            </a:r>
          </a:p>
        </p:txBody>
      </p:sp>
      <p:sp>
        <p:nvSpPr>
          <p:cNvPr name="TextBox 17" id="17"/>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07729" y="2278864"/>
            <a:ext cx="5584228" cy="1767061"/>
            <a:chOff x="0" y="0"/>
            <a:chExt cx="6691767" cy="2117529"/>
          </a:xfrm>
        </p:grpSpPr>
        <p:sp>
          <p:nvSpPr>
            <p:cNvPr name="Freeform 3" id="3"/>
            <p:cNvSpPr/>
            <p:nvPr/>
          </p:nvSpPr>
          <p:spPr>
            <a:xfrm flipH="false" flipV="false" rot="0">
              <a:off x="0" y="0"/>
              <a:ext cx="6691768" cy="2117529"/>
            </a:xfrm>
            <a:custGeom>
              <a:avLst/>
              <a:gdLst/>
              <a:ahLst/>
              <a:cxnLst/>
              <a:rect r="r" b="b" t="t" l="l"/>
              <a:pathLst>
                <a:path h="2117529" w="6691768">
                  <a:moveTo>
                    <a:pt x="0" y="0"/>
                  </a:moveTo>
                  <a:lnTo>
                    <a:pt x="0" y="2117529"/>
                  </a:lnTo>
                  <a:lnTo>
                    <a:pt x="6691768" y="2117529"/>
                  </a:lnTo>
                  <a:lnTo>
                    <a:pt x="6691768" y="0"/>
                  </a:lnTo>
                  <a:lnTo>
                    <a:pt x="0" y="0"/>
                  </a:lnTo>
                  <a:close/>
                  <a:moveTo>
                    <a:pt x="6630808" y="2056568"/>
                  </a:moveTo>
                  <a:lnTo>
                    <a:pt x="59690" y="2056568"/>
                  </a:lnTo>
                  <a:lnTo>
                    <a:pt x="59690" y="59690"/>
                  </a:lnTo>
                  <a:lnTo>
                    <a:pt x="6630808" y="59690"/>
                  </a:lnTo>
                  <a:lnTo>
                    <a:pt x="6630808" y="2056568"/>
                  </a:lnTo>
                  <a:close/>
                </a:path>
              </a:pathLst>
            </a:custGeom>
            <a:solidFill>
              <a:srgbClr val="FF7D2D"/>
            </a:solidFill>
          </p:spPr>
        </p:sp>
      </p:grpSp>
      <p:grpSp>
        <p:nvGrpSpPr>
          <p:cNvPr name="Group 4" id="4"/>
          <p:cNvGrpSpPr/>
          <p:nvPr/>
        </p:nvGrpSpPr>
        <p:grpSpPr>
          <a:xfrm rot="0">
            <a:off x="2013282" y="6091348"/>
            <a:ext cx="2595154" cy="1702246"/>
            <a:chOff x="0" y="0"/>
            <a:chExt cx="3109860" cy="2039858"/>
          </a:xfrm>
        </p:grpSpPr>
        <p:sp>
          <p:nvSpPr>
            <p:cNvPr name="Freeform 5" id="5"/>
            <p:cNvSpPr/>
            <p:nvPr/>
          </p:nvSpPr>
          <p:spPr>
            <a:xfrm flipH="false" flipV="false" rot="0">
              <a:off x="0" y="0"/>
              <a:ext cx="3109860" cy="2039858"/>
            </a:xfrm>
            <a:custGeom>
              <a:avLst/>
              <a:gdLst/>
              <a:ahLst/>
              <a:cxnLst/>
              <a:rect r="r" b="b" t="t" l="l"/>
              <a:pathLst>
                <a:path h="2039858" w="3109860">
                  <a:moveTo>
                    <a:pt x="0" y="0"/>
                  </a:moveTo>
                  <a:lnTo>
                    <a:pt x="0" y="2039858"/>
                  </a:lnTo>
                  <a:lnTo>
                    <a:pt x="3109860" y="2039858"/>
                  </a:lnTo>
                  <a:lnTo>
                    <a:pt x="3109860" y="0"/>
                  </a:lnTo>
                  <a:lnTo>
                    <a:pt x="0" y="0"/>
                  </a:lnTo>
                  <a:close/>
                  <a:moveTo>
                    <a:pt x="3048900" y="1978898"/>
                  </a:moveTo>
                  <a:lnTo>
                    <a:pt x="59690" y="1978898"/>
                  </a:lnTo>
                  <a:lnTo>
                    <a:pt x="59690" y="59690"/>
                  </a:lnTo>
                  <a:lnTo>
                    <a:pt x="3048900" y="59690"/>
                  </a:lnTo>
                  <a:lnTo>
                    <a:pt x="3048900" y="1978898"/>
                  </a:lnTo>
                  <a:close/>
                </a:path>
              </a:pathLst>
            </a:custGeom>
            <a:solidFill>
              <a:srgbClr val="006DFF"/>
            </a:solidFill>
          </p:spPr>
        </p:sp>
      </p:grpSp>
      <p:grpSp>
        <p:nvGrpSpPr>
          <p:cNvPr name="Group 6" id="6"/>
          <p:cNvGrpSpPr/>
          <p:nvPr/>
        </p:nvGrpSpPr>
        <p:grpSpPr>
          <a:xfrm rot="0">
            <a:off x="3655631" y="3679342"/>
            <a:ext cx="10976739" cy="3011026"/>
            <a:chOff x="0" y="0"/>
            <a:chExt cx="13153794" cy="3608213"/>
          </a:xfrm>
        </p:grpSpPr>
        <p:sp>
          <p:nvSpPr>
            <p:cNvPr name="Freeform 7" id="7"/>
            <p:cNvSpPr/>
            <p:nvPr/>
          </p:nvSpPr>
          <p:spPr>
            <a:xfrm flipH="false" flipV="false" rot="0">
              <a:off x="0" y="0"/>
              <a:ext cx="13153794" cy="3608213"/>
            </a:xfrm>
            <a:custGeom>
              <a:avLst/>
              <a:gdLst/>
              <a:ahLst/>
              <a:cxnLst/>
              <a:rect r="r" b="b" t="t" l="l"/>
              <a:pathLst>
                <a:path h="3608213" w="13153794">
                  <a:moveTo>
                    <a:pt x="0" y="0"/>
                  </a:moveTo>
                  <a:lnTo>
                    <a:pt x="0" y="3608213"/>
                  </a:lnTo>
                  <a:lnTo>
                    <a:pt x="13153794" y="3608213"/>
                  </a:lnTo>
                  <a:lnTo>
                    <a:pt x="13153794" y="0"/>
                  </a:lnTo>
                  <a:lnTo>
                    <a:pt x="0" y="0"/>
                  </a:lnTo>
                  <a:close/>
                  <a:moveTo>
                    <a:pt x="13092835" y="3547253"/>
                  </a:moveTo>
                  <a:lnTo>
                    <a:pt x="59690" y="3547253"/>
                  </a:lnTo>
                  <a:lnTo>
                    <a:pt x="59690" y="59690"/>
                  </a:lnTo>
                  <a:lnTo>
                    <a:pt x="13092835" y="59690"/>
                  </a:lnTo>
                  <a:lnTo>
                    <a:pt x="13092835" y="3547253"/>
                  </a:lnTo>
                  <a:close/>
                </a:path>
              </a:pathLst>
            </a:custGeom>
            <a:solidFill>
              <a:srgbClr val="FF7D2D"/>
            </a:solidFill>
          </p:spPr>
        </p:sp>
      </p:grpSp>
      <p:grpSp>
        <p:nvGrpSpPr>
          <p:cNvPr name="Group 8" id="8"/>
          <p:cNvGrpSpPr/>
          <p:nvPr/>
        </p:nvGrpSpPr>
        <p:grpSpPr>
          <a:xfrm rot="0">
            <a:off x="8679460" y="6916277"/>
            <a:ext cx="5207820" cy="1083468"/>
            <a:chOff x="0" y="0"/>
            <a:chExt cx="6240705" cy="1298356"/>
          </a:xfrm>
        </p:grpSpPr>
        <p:sp>
          <p:nvSpPr>
            <p:cNvPr name="Freeform 9" id="9"/>
            <p:cNvSpPr/>
            <p:nvPr/>
          </p:nvSpPr>
          <p:spPr>
            <a:xfrm flipH="false" flipV="false" rot="0">
              <a:off x="0" y="0"/>
              <a:ext cx="6240705" cy="1298356"/>
            </a:xfrm>
            <a:custGeom>
              <a:avLst/>
              <a:gdLst/>
              <a:ahLst/>
              <a:cxnLst/>
              <a:rect r="r" b="b" t="t" l="l"/>
              <a:pathLst>
                <a:path h="1298356" w="6240705">
                  <a:moveTo>
                    <a:pt x="0" y="0"/>
                  </a:moveTo>
                  <a:lnTo>
                    <a:pt x="0" y="1298356"/>
                  </a:lnTo>
                  <a:lnTo>
                    <a:pt x="6240705" y="1298356"/>
                  </a:lnTo>
                  <a:lnTo>
                    <a:pt x="6240705" y="0"/>
                  </a:lnTo>
                  <a:lnTo>
                    <a:pt x="0" y="0"/>
                  </a:lnTo>
                  <a:close/>
                  <a:moveTo>
                    <a:pt x="6179745" y="1237396"/>
                  </a:moveTo>
                  <a:lnTo>
                    <a:pt x="59690" y="1237396"/>
                  </a:lnTo>
                  <a:lnTo>
                    <a:pt x="59690" y="59690"/>
                  </a:lnTo>
                  <a:lnTo>
                    <a:pt x="6179745" y="59690"/>
                  </a:lnTo>
                  <a:lnTo>
                    <a:pt x="6179745" y="1237396"/>
                  </a:lnTo>
                  <a:close/>
                </a:path>
              </a:pathLst>
            </a:custGeom>
            <a:solidFill>
              <a:srgbClr val="006DFF"/>
            </a:solidFill>
          </p:spPr>
        </p:sp>
      </p:grpSp>
      <p:grpSp>
        <p:nvGrpSpPr>
          <p:cNvPr name="Group 10" id="10"/>
          <p:cNvGrpSpPr/>
          <p:nvPr/>
        </p:nvGrpSpPr>
        <p:grpSpPr>
          <a:xfrm rot="0">
            <a:off x="5018461" y="621792"/>
            <a:ext cx="1186003" cy="3414608"/>
            <a:chOff x="0" y="0"/>
            <a:chExt cx="1421228" cy="4091840"/>
          </a:xfrm>
        </p:grpSpPr>
        <p:sp>
          <p:nvSpPr>
            <p:cNvPr name="Freeform 11" id="11"/>
            <p:cNvSpPr/>
            <p:nvPr/>
          </p:nvSpPr>
          <p:spPr>
            <a:xfrm flipH="false" flipV="false" rot="0">
              <a:off x="0" y="0"/>
              <a:ext cx="1421228" cy="4091840"/>
            </a:xfrm>
            <a:custGeom>
              <a:avLst/>
              <a:gdLst/>
              <a:ahLst/>
              <a:cxnLst/>
              <a:rect r="r" b="b" t="t" l="l"/>
              <a:pathLst>
                <a:path h="4091840" w="1421228">
                  <a:moveTo>
                    <a:pt x="0" y="0"/>
                  </a:moveTo>
                  <a:lnTo>
                    <a:pt x="0" y="4091840"/>
                  </a:lnTo>
                  <a:lnTo>
                    <a:pt x="1421228" y="4091840"/>
                  </a:lnTo>
                  <a:lnTo>
                    <a:pt x="1421228" y="0"/>
                  </a:lnTo>
                  <a:lnTo>
                    <a:pt x="0" y="0"/>
                  </a:lnTo>
                  <a:close/>
                  <a:moveTo>
                    <a:pt x="1360268" y="4030880"/>
                  </a:moveTo>
                  <a:lnTo>
                    <a:pt x="59690" y="4030880"/>
                  </a:lnTo>
                  <a:lnTo>
                    <a:pt x="59690" y="59690"/>
                  </a:lnTo>
                  <a:lnTo>
                    <a:pt x="1360268" y="59690"/>
                  </a:lnTo>
                  <a:lnTo>
                    <a:pt x="1360268" y="4030880"/>
                  </a:lnTo>
                  <a:close/>
                </a:path>
              </a:pathLst>
            </a:custGeom>
            <a:solidFill>
              <a:srgbClr val="006DFF"/>
            </a:solidFill>
          </p:spPr>
        </p:sp>
      </p:grpSp>
      <p:grpSp>
        <p:nvGrpSpPr>
          <p:cNvPr name="Group 12" id="12"/>
          <p:cNvGrpSpPr/>
          <p:nvPr/>
        </p:nvGrpSpPr>
        <p:grpSpPr>
          <a:xfrm rot="0">
            <a:off x="4313885" y="7311082"/>
            <a:ext cx="1297577" cy="1025826"/>
            <a:chOff x="0" y="0"/>
            <a:chExt cx="1554930" cy="1229282"/>
          </a:xfrm>
        </p:grpSpPr>
        <p:sp>
          <p:nvSpPr>
            <p:cNvPr name="Freeform 13" id="13"/>
            <p:cNvSpPr/>
            <p:nvPr/>
          </p:nvSpPr>
          <p:spPr>
            <a:xfrm flipH="false" flipV="false" rot="0">
              <a:off x="0" y="0"/>
              <a:ext cx="1554930" cy="1229282"/>
            </a:xfrm>
            <a:custGeom>
              <a:avLst/>
              <a:gdLst/>
              <a:ahLst/>
              <a:cxnLst/>
              <a:rect r="r" b="b" t="t" l="l"/>
              <a:pathLst>
                <a:path h="1229282" w="1554930">
                  <a:moveTo>
                    <a:pt x="0" y="0"/>
                  </a:moveTo>
                  <a:lnTo>
                    <a:pt x="0" y="1229282"/>
                  </a:lnTo>
                  <a:lnTo>
                    <a:pt x="1554930" y="1229282"/>
                  </a:lnTo>
                  <a:lnTo>
                    <a:pt x="1554930" y="0"/>
                  </a:lnTo>
                  <a:lnTo>
                    <a:pt x="0" y="0"/>
                  </a:lnTo>
                  <a:close/>
                  <a:moveTo>
                    <a:pt x="1493970" y="1168322"/>
                  </a:moveTo>
                  <a:lnTo>
                    <a:pt x="59690" y="1168322"/>
                  </a:lnTo>
                  <a:lnTo>
                    <a:pt x="59690" y="59690"/>
                  </a:lnTo>
                  <a:lnTo>
                    <a:pt x="1493970" y="59690"/>
                  </a:lnTo>
                  <a:lnTo>
                    <a:pt x="1493970" y="1168322"/>
                  </a:lnTo>
                  <a:close/>
                </a:path>
              </a:pathLst>
            </a:custGeom>
            <a:solidFill>
              <a:srgbClr val="FF7D2D"/>
            </a:solidFill>
          </p:spPr>
        </p:sp>
      </p:grpSp>
      <p:grpSp>
        <p:nvGrpSpPr>
          <p:cNvPr name="Group 14" id="14"/>
          <p:cNvGrpSpPr/>
          <p:nvPr/>
        </p:nvGrpSpPr>
        <p:grpSpPr>
          <a:xfrm rot="0">
            <a:off x="12075687" y="7311082"/>
            <a:ext cx="724157" cy="2344404"/>
            <a:chOff x="0" y="0"/>
            <a:chExt cx="867781" cy="2809378"/>
          </a:xfrm>
        </p:grpSpPr>
        <p:sp>
          <p:nvSpPr>
            <p:cNvPr name="Freeform 15" id="15"/>
            <p:cNvSpPr/>
            <p:nvPr/>
          </p:nvSpPr>
          <p:spPr>
            <a:xfrm flipH="false" flipV="false" rot="0">
              <a:off x="0" y="0"/>
              <a:ext cx="867781" cy="2809378"/>
            </a:xfrm>
            <a:custGeom>
              <a:avLst/>
              <a:gdLst/>
              <a:ahLst/>
              <a:cxnLst/>
              <a:rect r="r" b="b" t="t" l="l"/>
              <a:pathLst>
                <a:path h="2809378" w="867781">
                  <a:moveTo>
                    <a:pt x="0" y="0"/>
                  </a:moveTo>
                  <a:lnTo>
                    <a:pt x="0" y="2809378"/>
                  </a:lnTo>
                  <a:lnTo>
                    <a:pt x="867781" y="2809378"/>
                  </a:lnTo>
                  <a:lnTo>
                    <a:pt x="867781" y="0"/>
                  </a:lnTo>
                  <a:lnTo>
                    <a:pt x="0" y="0"/>
                  </a:lnTo>
                  <a:close/>
                  <a:moveTo>
                    <a:pt x="806821" y="2748418"/>
                  </a:moveTo>
                  <a:lnTo>
                    <a:pt x="59690" y="2748418"/>
                  </a:lnTo>
                  <a:lnTo>
                    <a:pt x="59690" y="59690"/>
                  </a:lnTo>
                  <a:lnTo>
                    <a:pt x="806821" y="59690"/>
                  </a:lnTo>
                  <a:lnTo>
                    <a:pt x="806821" y="2748418"/>
                  </a:lnTo>
                  <a:close/>
                </a:path>
              </a:pathLst>
            </a:custGeom>
            <a:solidFill>
              <a:srgbClr val="FF7D2D"/>
            </a:solidFill>
          </p:spPr>
        </p:sp>
      </p:grpSp>
      <p:grpSp>
        <p:nvGrpSpPr>
          <p:cNvPr name="Group 16" id="16"/>
          <p:cNvGrpSpPr/>
          <p:nvPr/>
        </p:nvGrpSpPr>
        <p:grpSpPr>
          <a:xfrm rot="0">
            <a:off x="13887280" y="2790377"/>
            <a:ext cx="2551066" cy="1595886"/>
            <a:chOff x="0" y="0"/>
            <a:chExt cx="3057028" cy="1912403"/>
          </a:xfrm>
        </p:grpSpPr>
        <p:sp>
          <p:nvSpPr>
            <p:cNvPr name="Freeform 17" id="17"/>
            <p:cNvSpPr/>
            <p:nvPr/>
          </p:nvSpPr>
          <p:spPr>
            <a:xfrm flipH="false" flipV="false" rot="0">
              <a:off x="0" y="0"/>
              <a:ext cx="3057028" cy="1912403"/>
            </a:xfrm>
            <a:custGeom>
              <a:avLst/>
              <a:gdLst/>
              <a:ahLst/>
              <a:cxnLst/>
              <a:rect r="r" b="b" t="t" l="l"/>
              <a:pathLst>
                <a:path h="1912403" w="3057028">
                  <a:moveTo>
                    <a:pt x="0" y="0"/>
                  </a:moveTo>
                  <a:lnTo>
                    <a:pt x="0" y="1912403"/>
                  </a:lnTo>
                  <a:lnTo>
                    <a:pt x="3057028" y="1912403"/>
                  </a:lnTo>
                  <a:lnTo>
                    <a:pt x="3057028" y="0"/>
                  </a:lnTo>
                  <a:lnTo>
                    <a:pt x="0" y="0"/>
                  </a:lnTo>
                  <a:close/>
                  <a:moveTo>
                    <a:pt x="2996068" y="1851443"/>
                  </a:moveTo>
                  <a:lnTo>
                    <a:pt x="59690" y="1851443"/>
                  </a:lnTo>
                  <a:lnTo>
                    <a:pt x="59690" y="59690"/>
                  </a:lnTo>
                  <a:lnTo>
                    <a:pt x="2996068" y="59690"/>
                  </a:lnTo>
                  <a:lnTo>
                    <a:pt x="2996068" y="1851443"/>
                  </a:lnTo>
                  <a:close/>
                </a:path>
              </a:pathLst>
            </a:custGeom>
            <a:solidFill>
              <a:srgbClr val="006DFF"/>
            </a:solidFill>
          </p:spPr>
        </p:sp>
      </p:grpSp>
      <p:sp>
        <p:nvSpPr>
          <p:cNvPr name="Freeform 18" id="18"/>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9" id="19"/>
          <p:cNvSpPr/>
          <p:nvPr/>
        </p:nvSpPr>
        <p:spPr>
          <a:xfrm flipH="false" flipV="false" rot="0">
            <a:off x="6350000" y="5900737"/>
            <a:ext cx="5588000" cy="4114800"/>
          </a:xfrm>
          <a:custGeom>
            <a:avLst/>
            <a:gdLst/>
            <a:ahLst/>
            <a:cxnLst/>
            <a:rect r="r" b="b" t="t" l="l"/>
            <a:pathLst>
              <a:path h="4114800" w="5588000">
                <a:moveTo>
                  <a:pt x="0" y="0"/>
                </a:moveTo>
                <a:lnTo>
                  <a:pt x="5588000" y="0"/>
                </a:lnTo>
                <a:lnTo>
                  <a:pt x="55880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4313885" y="4557713"/>
            <a:ext cx="9660229" cy="1343024"/>
          </a:xfrm>
          <a:prstGeom prst="rect">
            <a:avLst/>
          </a:prstGeom>
        </p:spPr>
        <p:txBody>
          <a:bodyPr anchor="t" rtlCol="false" tIns="0" lIns="0" bIns="0" rIns="0">
            <a:spAutoFit/>
          </a:bodyPr>
          <a:lstStyle/>
          <a:p>
            <a:pPr algn="ctr">
              <a:lnSpc>
                <a:spcPts val="10199"/>
              </a:lnSpc>
            </a:pPr>
            <a:r>
              <a:rPr lang="en-US" sz="9999">
                <a:solidFill>
                  <a:srgbClr val="000000"/>
                </a:solidFill>
                <a:latin typeface="Montserrat Classic"/>
              </a:rPr>
              <a:t>THANK YOU</a:t>
            </a:r>
          </a:p>
        </p:txBody>
      </p:sp>
      <p:sp>
        <p:nvSpPr>
          <p:cNvPr name="TextBox 21" id="21"/>
          <p:cNvSpPr txBox="true"/>
          <p:nvPr/>
        </p:nvSpPr>
        <p:spPr>
          <a:xfrm rot="0">
            <a:off x="17259300" y="9163050"/>
            <a:ext cx="934272"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178" y="7330453"/>
            <a:ext cx="1230735" cy="3193810"/>
            <a:chOff x="0" y="0"/>
            <a:chExt cx="1474831" cy="3827250"/>
          </a:xfrm>
        </p:grpSpPr>
        <p:sp>
          <p:nvSpPr>
            <p:cNvPr name="Freeform 3" id="3"/>
            <p:cNvSpPr/>
            <p:nvPr/>
          </p:nvSpPr>
          <p:spPr>
            <a:xfrm flipH="false" flipV="false" rot="0">
              <a:off x="0" y="0"/>
              <a:ext cx="1474831" cy="3827250"/>
            </a:xfrm>
            <a:custGeom>
              <a:avLst/>
              <a:gdLst/>
              <a:ahLst/>
              <a:cxnLst/>
              <a:rect r="r" b="b" t="t" l="l"/>
              <a:pathLst>
                <a:path h="3827250" w="1474831">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006DFF"/>
            </a:solidFill>
          </p:spPr>
        </p:sp>
      </p:grpSp>
      <p:grpSp>
        <p:nvGrpSpPr>
          <p:cNvPr name="Group 4" id="4"/>
          <p:cNvGrpSpPr/>
          <p:nvPr/>
        </p:nvGrpSpPr>
        <p:grpSpPr>
          <a:xfrm rot="0">
            <a:off x="1820162" y="9106902"/>
            <a:ext cx="6452929" cy="921321"/>
            <a:chOff x="0" y="0"/>
            <a:chExt cx="7732761" cy="1104050"/>
          </a:xfrm>
        </p:grpSpPr>
        <p:sp>
          <p:nvSpPr>
            <p:cNvPr name="Freeform 5" id="5"/>
            <p:cNvSpPr/>
            <p:nvPr/>
          </p:nvSpPr>
          <p:spPr>
            <a:xfrm flipH="false" flipV="false" rot="0">
              <a:off x="0" y="0"/>
              <a:ext cx="7732761" cy="1104050"/>
            </a:xfrm>
            <a:custGeom>
              <a:avLst/>
              <a:gdLst/>
              <a:ahLst/>
              <a:cxnLst/>
              <a:rect r="r" b="b" t="t" l="l"/>
              <a:pathLst>
                <a:path h="1104050" w="7732761">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006DFF"/>
            </a:solidFill>
          </p:spPr>
        </p:sp>
      </p:grpSp>
      <p:grpSp>
        <p:nvGrpSpPr>
          <p:cNvPr name="Group 6" id="6"/>
          <p:cNvGrpSpPr/>
          <p:nvPr/>
        </p:nvGrpSpPr>
        <p:grpSpPr>
          <a:xfrm rot="0">
            <a:off x="300685" y="9505205"/>
            <a:ext cx="3860705" cy="1155661"/>
            <a:chOff x="0" y="0"/>
            <a:chExt cx="4626412" cy="1384868"/>
          </a:xfrm>
        </p:grpSpPr>
        <p:sp>
          <p:nvSpPr>
            <p:cNvPr name="Freeform 7" id="7"/>
            <p:cNvSpPr/>
            <p:nvPr/>
          </p:nvSpPr>
          <p:spPr>
            <a:xfrm flipH="false" flipV="false" rot="0">
              <a:off x="0" y="0"/>
              <a:ext cx="4626413" cy="1384868"/>
            </a:xfrm>
            <a:custGeom>
              <a:avLst/>
              <a:gdLst/>
              <a:ahLst/>
              <a:cxnLst/>
              <a:rect r="r" b="b" t="t" l="l"/>
              <a:pathLst>
                <a:path h="1384868" w="4626413">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FF7D2D"/>
            </a:solidFill>
          </p:spPr>
        </p:sp>
      </p:grpSp>
      <p:grpSp>
        <p:nvGrpSpPr>
          <p:cNvPr name="Group 8" id="8"/>
          <p:cNvGrpSpPr/>
          <p:nvPr/>
        </p:nvGrpSpPr>
        <p:grpSpPr>
          <a:xfrm rot="0">
            <a:off x="-1179066" y="6264991"/>
            <a:ext cx="2012855" cy="2404639"/>
            <a:chOff x="0" y="0"/>
            <a:chExt cx="2412072" cy="2881560"/>
          </a:xfrm>
        </p:grpSpPr>
        <p:sp>
          <p:nvSpPr>
            <p:cNvPr name="Freeform 9" id="9"/>
            <p:cNvSpPr/>
            <p:nvPr/>
          </p:nvSpPr>
          <p:spPr>
            <a:xfrm flipH="false" flipV="false" rot="0">
              <a:off x="0" y="0"/>
              <a:ext cx="2412072" cy="2881560"/>
            </a:xfrm>
            <a:custGeom>
              <a:avLst/>
              <a:gdLst/>
              <a:ahLst/>
              <a:cxnLst/>
              <a:rect r="r" b="b" t="t" l="l"/>
              <a:pathLst>
                <a:path h="2881560" w="2412072">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FF7D2D"/>
            </a:solidFill>
          </p:spPr>
        </p:sp>
      </p:grpSp>
      <p:grpSp>
        <p:nvGrpSpPr>
          <p:cNvPr name="Group 10" id="10"/>
          <p:cNvGrpSpPr/>
          <p:nvPr/>
        </p:nvGrpSpPr>
        <p:grpSpPr>
          <a:xfrm rot="0">
            <a:off x="17049625" y="9106902"/>
            <a:ext cx="1559892" cy="1700304"/>
            <a:chOff x="0" y="0"/>
            <a:chExt cx="1869270" cy="2037531"/>
          </a:xfrm>
        </p:grpSpPr>
        <p:sp>
          <p:nvSpPr>
            <p:cNvPr name="Freeform 11" id="11"/>
            <p:cNvSpPr/>
            <p:nvPr/>
          </p:nvSpPr>
          <p:spPr>
            <a:xfrm flipH="false" flipV="false" rot="0">
              <a:off x="0" y="0"/>
              <a:ext cx="1869270" cy="2037531"/>
            </a:xfrm>
            <a:custGeom>
              <a:avLst/>
              <a:gdLst/>
              <a:ahLst/>
              <a:cxnLst/>
              <a:rect r="r" b="b" t="t" l="l"/>
              <a:pathLst>
                <a:path h="2037531" w="1869270">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FF7D2D"/>
            </a:solidFill>
          </p:spPr>
        </p:sp>
      </p:grpSp>
      <p:grpSp>
        <p:nvGrpSpPr>
          <p:cNvPr name="Group 12" id="12"/>
          <p:cNvGrpSpPr/>
          <p:nvPr/>
        </p:nvGrpSpPr>
        <p:grpSpPr>
          <a:xfrm rot="0">
            <a:off x="14843944" y="8613423"/>
            <a:ext cx="2801746" cy="1414800"/>
            <a:chOff x="0" y="0"/>
            <a:chExt cx="3357426" cy="1695403"/>
          </a:xfrm>
        </p:grpSpPr>
        <p:sp>
          <p:nvSpPr>
            <p:cNvPr name="Freeform 13" id="13"/>
            <p:cNvSpPr/>
            <p:nvPr/>
          </p:nvSpPr>
          <p:spPr>
            <a:xfrm flipH="false" flipV="false" rot="0">
              <a:off x="0" y="0"/>
              <a:ext cx="3357426" cy="1695403"/>
            </a:xfrm>
            <a:custGeom>
              <a:avLst/>
              <a:gdLst/>
              <a:ahLst/>
              <a:cxnLst/>
              <a:rect r="r" b="b" t="t" l="l"/>
              <a:pathLst>
                <a:path h="1695403" w="3357426">
                  <a:moveTo>
                    <a:pt x="0" y="0"/>
                  </a:moveTo>
                  <a:lnTo>
                    <a:pt x="0" y="1695403"/>
                  </a:lnTo>
                  <a:lnTo>
                    <a:pt x="3357426" y="1695403"/>
                  </a:lnTo>
                  <a:lnTo>
                    <a:pt x="3357426" y="0"/>
                  </a:lnTo>
                  <a:lnTo>
                    <a:pt x="0" y="0"/>
                  </a:lnTo>
                  <a:close/>
                  <a:moveTo>
                    <a:pt x="3296465" y="1634442"/>
                  </a:moveTo>
                  <a:lnTo>
                    <a:pt x="59690" y="1634442"/>
                  </a:lnTo>
                  <a:lnTo>
                    <a:pt x="59690" y="59690"/>
                  </a:lnTo>
                  <a:lnTo>
                    <a:pt x="3296465" y="59690"/>
                  </a:lnTo>
                  <a:lnTo>
                    <a:pt x="3296465" y="1634442"/>
                  </a:lnTo>
                  <a:close/>
                </a:path>
              </a:pathLst>
            </a:custGeom>
            <a:solidFill>
              <a:srgbClr val="006DFF"/>
            </a:solidFill>
          </p:spPr>
        </p:sp>
      </p:grpSp>
      <p:sp>
        <p:nvSpPr>
          <p:cNvPr name="TextBox 14" id="14"/>
          <p:cNvSpPr txBox="true"/>
          <p:nvPr/>
        </p:nvSpPr>
        <p:spPr>
          <a:xfrm rot="0">
            <a:off x="4840091" y="1597701"/>
            <a:ext cx="12549151" cy="837063"/>
          </a:xfrm>
          <a:prstGeom prst="rect">
            <a:avLst/>
          </a:prstGeom>
        </p:spPr>
        <p:txBody>
          <a:bodyPr anchor="t" rtlCol="false" tIns="0" lIns="0" bIns="0" rIns="0">
            <a:spAutoFit/>
          </a:bodyPr>
          <a:lstStyle/>
          <a:p>
            <a:pPr>
              <a:lnSpc>
                <a:spcPts val="6324"/>
              </a:lnSpc>
            </a:pPr>
            <a:r>
              <a:rPr lang="en-US" sz="6200">
                <a:solidFill>
                  <a:srgbClr val="0049AB"/>
                </a:solidFill>
                <a:latin typeface="Tahoma Bold"/>
              </a:rPr>
              <a:t>NỘI DUNG BÁO CÁO</a:t>
            </a:r>
          </a:p>
        </p:txBody>
      </p:sp>
      <p:grpSp>
        <p:nvGrpSpPr>
          <p:cNvPr name="Group 15" id="15"/>
          <p:cNvGrpSpPr/>
          <p:nvPr/>
        </p:nvGrpSpPr>
        <p:grpSpPr>
          <a:xfrm rot="0">
            <a:off x="13880949" y="-343329"/>
            <a:ext cx="3508293" cy="2634631"/>
            <a:chOff x="0" y="0"/>
            <a:chExt cx="4204105" cy="3157167"/>
          </a:xfrm>
        </p:grpSpPr>
        <p:sp>
          <p:nvSpPr>
            <p:cNvPr name="Freeform 16" id="16"/>
            <p:cNvSpPr/>
            <p:nvPr/>
          </p:nvSpPr>
          <p:spPr>
            <a:xfrm flipH="false" flipV="false" rot="0">
              <a:off x="0" y="0"/>
              <a:ext cx="4204105" cy="3157167"/>
            </a:xfrm>
            <a:custGeom>
              <a:avLst/>
              <a:gdLst/>
              <a:ahLst/>
              <a:cxnLst/>
              <a:rect r="r" b="b" t="t" l="l"/>
              <a:pathLst>
                <a:path h="3157167" w="4204105">
                  <a:moveTo>
                    <a:pt x="0" y="0"/>
                  </a:moveTo>
                  <a:lnTo>
                    <a:pt x="0" y="3157167"/>
                  </a:lnTo>
                  <a:lnTo>
                    <a:pt x="4204105" y="3157167"/>
                  </a:lnTo>
                  <a:lnTo>
                    <a:pt x="4204105" y="0"/>
                  </a:lnTo>
                  <a:lnTo>
                    <a:pt x="0" y="0"/>
                  </a:lnTo>
                  <a:close/>
                  <a:moveTo>
                    <a:pt x="4143145" y="3096207"/>
                  </a:moveTo>
                  <a:lnTo>
                    <a:pt x="59690" y="3096207"/>
                  </a:lnTo>
                  <a:lnTo>
                    <a:pt x="59690" y="59690"/>
                  </a:lnTo>
                  <a:lnTo>
                    <a:pt x="4143145" y="59690"/>
                  </a:lnTo>
                  <a:lnTo>
                    <a:pt x="4143145" y="3096207"/>
                  </a:lnTo>
                  <a:close/>
                </a:path>
              </a:pathLst>
            </a:custGeom>
            <a:solidFill>
              <a:srgbClr val="006DFF"/>
            </a:solidFill>
          </p:spPr>
        </p:sp>
      </p:grpSp>
      <p:grpSp>
        <p:nvGrpSpPr>
          <p:cNvPr name="Group 17" id="17"/>
          <p:cNvGrpSpPr/>
          <p:nvPr/>
        </p:nvGrpSpPr>
        <p:grpSpPr>
          <a:xfrm rot="0">
            <a:off x="11079119" y="-333804"/>
            <a:ext cx="4955588" cy="1742404"/>
            <a:chOff x="0" y="0"/>
            <a:chExt cx="5938447" cy="2087981"/>
          </a:xfrm>
        </p:grpSpPr>
        <p:sp>
          <p:nvSpPr>
            <p:cNvPr name="Freeform 18" id="18"/>
            <p:cNvSpPr/>
            <p:nvPr/>
          </p:nvSpPr>
          <p:spPr>
            <a:xfrm flipH="false" flipV="false" rot="0">
              <a:off x="0" y="0"/>
              <a:ext cx="5938447" cy="2087981"/>
            </a:xfrm>
            <a:custGeom>
              <a:avLst/>
              <a:gdLst/>
              <a:ahLst/>
              <a:cxnLst/>
              <a:rect r="r" b="b" t="t" l="l"/>
              <a:pathLst>
                <a:path h="2087981" w="5938447">
                  <a:moveTo>
                    <a:pt x="0" y="0"/>
                  </a:moveTo>
                  <a:lnTo>
                    <a:pt x="0" y="2087981"/>
                  </a:lnTo>
                  <a:lnTo>
                    <a:pt x="5938447" y="2087981"/>
                  </a:lnTo>
                  <a:lnTo>
                    <a:pt x="5938447" y="0"/>
                  </a:lnTo>
                  <a:lnTo>
                    <a:pt x="0" y="0"/>
                  </a:lnTo>
                  <a:close/>
                  <a:moveTo>
                    <a:pt x="5877487" y="2027021"/>
                  </a:moveTo>
                  <a:lnTo>
                    <a:pt x="59690" y="2027021"/>
                  </a:lnTo>
                  <a:lnTo>
                    <a:pt x="59690" y="59690"/>
                  </a:lnTo>
                  <a:lnTo>
                    <a:pt x="5877487" y="59690"/>
                  </a:lnTo>
                  <a:lnTo>
                    <a:pt x="5877487" y="2027021"/>
                  </a:lnTo>
                  <a:close/>
                </a:path>
              </a:pathLst>
            </a:custGeom>
            <a:solidFill>
              <a:srgbClr val="FF7D2D"/>
            </a:solidFill>
          </p:spPr>
        </p:sp>
      </p:grpSp>
      <p:grpSp>
        <p:nvGrpSpPr>
          <p:cNvPr name="Group 19" id="19"/>
          <p:cNvGrpSpPr/>
          <p:nvPr/>
        </p:nvGrpSpPr>
        <p:grpSpPr>
          <a:xfrm rot="0">
            <a:off x="16931527" y="1631021"/>
            <a:ext cx="1931062" cy="3176330"/>
            <a:chOff x="0" y="0"/>
            <a:chExt cx="2314056" cy="3806303"/>
          </a:xfrm>
        </p:grpSpPr>
        <p:sp>
          <p:nvSpPr>
            <p:cNvPr name="Freeform 20" id="20"/>
            <p:cNvSpPr/>
            <p:nvPr/>
          </p:nvSpPr>
          <p:spPr>
            <a:xfrm flipH="false" flipV="false" rot="0">
              <a:off x="0" y="0"/>
              <a:ext cx="2314056" cy="3806303"/>
            </a:xfrm>
            <a:custGeom>
              <a:avLst/>
              <a:gdLst/>
              <a:ahLst/>
              <a:cxnLst/>
              <a:rect r="r" b="b" t="t" l="l"/>
              <a:pathLst>
                <a:path h="3806303" w="2314056">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FF7D2D"/>
            </a:solidFill>
          </p:spPr>
        </p:sp>
      </p:grpSp>
      <p:grpSp>
        <p:nvGrpSpPr>
          <p:cNvPr name="Group 21" id="21"/>
          <p:cNvGrpSpPr/>
          <p:nvPr/>
        </p:nvGrpSpPr>
        <p:grpSpPr>
          <a:xfrm rot="0">
            <a:off x="17713611" y="849970"/>
            <a:ext cx="895906" cy="7103763"/>
            <a:chOff x="0" y="0"/>
            <a:chExt cx="1073594" cy="8512678"/>
          </a:xfrm>
        </p:grpSpPr>
        <p:sp>
          <p:nvSpPr>
            <p:cNvPr name="Freeform 22" id="22"/>
            <p:cNvSpPr/>
            <p:nvPr/>
          </p:nvSpPr>
          <p:spPr>
            <a:xfrm flipH="false" flipV="false" rot="0">
              <a:off x="0" y="0"/>
              <a:ext cx="1073594" cy="8512678"/>
            </a:xfrm>
            <a:custGeom>
              <a:avLst/>
              <a:gdLst/>
              <a:ahLst/>
              <a:cxnLst/>
              <a:rect r="r" b="b" t="t" l="l"/>
              <a:pathLst>
                <a:path h="8512678" w="1073594">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006DFF"/>
            </a:solidFill>
          </p:spPr>
        </p:sp>
      </p:grpSp>
      <p:sp>
        <p:nvSpPr>
          <p:cNvPr name="Freeform 23" id="23"/>
          <p:cNvSpPr/>
          <p:nvPr/>
        </p:nvSpPr>
        <p:spPr>
          <a:xfrm flipH="false" flipV="false" rot="0">
            <a:off x="1028700" y="3022174"/>
            <a:ext cx="1027427" cy="952705"/>
          </a:xfrm>
          <a:custGeom>
            <a:avLst/>
            <a:gdLst/>
            <a:ahLst/>
            <a:cxnLst/>
            <a:rect r="r" b="b" t="t" l="l"/>
            <a:pathLst>
              <a:path h="952705" w="1027427">
                <a:moveTo>
                  <a:pt x="0" y="0"/>
                </a:moveTo>
                <a:lnTo>
                  <a:pt x="1027427" y="0"/>
                </a:lnTo>
                <a:lnTo>
                  <a:pt x="1027427" y="952705"/>
                </a:lnTo>
                <a:lnTo>
                  <a:pt x="0" y="952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2249763" y="3126949"/>
            <a:ext cx="6173315" cy="837063"/>
          </a:xfrm>
          <a:prstGeom prst="rect">
            <a:avLst/>
          </a:prstGeom>
        </p:spPr>
        <p:txBody>
          <a:bodyPr anchor="t" rtlCol="false" tIns="0" lIns="0" bIns="0" rIns="0">
            <a:spAutoFit/>
          </a:bodyPr>
          <a:lstStyle/>
          <a:p>
            <a:pPr>
              <a:lnSpc>
                <a:spcPts val="6324"/>
              </a:lnSpc>
            </a:pPr>
            <a:r>
              <a:rPr lang="en-US" sz="6200">
                <a:solidFill>
                  <a:srgbClr val="000000"/>
                </a:solidFill>
                <a:latin typeface="Tahoma"/>
              </a:rPr>
              <a:t>Giới thiệu đề tài</a:t>
            </a:r>
          </a:p>
        </p:txBody>
      </p:sp>
      <p:sp>
        <p:nvSpPr>
          <p:cNvPr name="Freeform 25" id="25"/>
          <p:cNvSpPr/>
          <p:nvPr/>
        </p:nvSpPr>
        <p:spPr>
          <a:xfrm flipH="false" flipV="false" rot="0">
            <a:off x="1028700" y="4807351"/>
            <a:ext cx="1027427" cy="952705"/>
          </a:xfrm>
          <a:custGeom>
            <a:avLst/>
            <a:gdLst/>
            <a:ahLst/>
            <a:cxnLst/>
            <a:rect r="r" b="b" t="t" l="l"/>
            <a:pathLst>
              <a:path h="952705" w="1027427">
                <a:moveTo>
                  <a:pt x="0" y="0"/>
                </a:moveTo>
                <a:lnTo>
                  <a:pt x="1027427" y="0"/>
                </a:lnTo>
                <a:lnTo>
                  <a:pt x="1027427" y="952705"/>
                </a:lnTo>
                <a:lnTo>
                  <a:pt x="0" y="952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2189973" y="4993714"/>
            <a:ext cx="5508124" cy="837063"/>
          </a:xfrm>
          <a:prstGeom prst="rect">
            <a:avLst/>
          </a:prstGeom>
        </p:spPr>
        <p:txBody>
          <a:bodyPr anchor="t" rtlCol="false" tIns="0" lIns="0" bIns="0" rIns="0">
            <a:spAutoFit/>
          </a:bodyPr>
          <a:lstStyle/>
          <a:p>
            <a:pPr>
              <a:lnSpc>
                <a:spcPts val="6324"/>
              </a:lnSpc>
            </a:pPr>
            <a:r>
              <a:rPr lang="en-US" sz="6200">
                <a:solidFill>
                  <a:srgbClr val="000000"/>
                </a:solidFill>
                <a:latin typeface="Tahoma"/>
              </a:rPr>
              <a:t>Cơ sở lý thuyết</a:t>
            </a:r>
          </a:p>
        </p:txBody>
      </p:sp>
      <p:sp>
        <p:nvSpPr>
          <p:cNvPr name="Freeform 27" id="27"/>
          <p:cNvSpPr/>
          <p:nvPr/>
        </p:nvSpPr>
        <p:spPr>
          <a:xfrm flipH="false" flipV="false" rot="0">
            <a:off x="990095" y="6854100"/>
            <a:ext cx="1027427" cy="952705"/>
          </a:xfrm>
          <a:custGeom>
            <a:avLst/>
            <a:gdLst/>
            <a:ahLst/>
            <a:cxnLst/>
            <a:rect r="r" b="b" t="t" l="l"/>
            <a:pathLst>
              <a:path h="952705" w="1027427">
                <a:moveTo>
                  <a:pt x="0" y="0"/>
                </a:moveTo>
                <a:lnTo>
                  <a:pt x="1027426" y="0"/>
                </a:lnTo>
                <a:lnTo>
                  <a:pt x="1027426" y="952705"/>
                </a:lnTo>
                <a:lnTo>
                  <a:pt x="0" y="952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2211158" y="6958875"/>
            <a:ext cx="7325252" cy="837063"/>
          </a:xfrm>
          <a:prstGeom prst="rect">
            <a:avLst/>
          </a:prstGeom>
        </p:spPr>
        <p:txBody>
          <a:bodyPr anchor="t" rtlCol="false" tIns="0" lIns="0" bIns="0" rIns="0">
            <a:spAutoFit/>
          </a:bodyPr>
          <a:lstStyle/>
          <a:p>
            <a:pPr>
              <a:lnSpc>
                <a:spcPts val="6324"/>
              </a:lnSpc>
            </a:pPr>
            <a:r>
              <a:rPr lang="en-US" sz="6200">
                <a:solidFill>
                  <a:srgbClr val="000000"/>
                </a:solidFill>
                <a:latin typeface="Tahoma"/>
              </a:rPr>
              <a:t>Kết quả thực nghiệm</a:t>
            </a:r>
          </a:p>
        </p:txBody>
      </p:sp>
      <p:sp>
        <p:nvSpPr>
          <p:cNvPr name="Freeform 29" id="29"/>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4"/>
            <a:stretch>
              <a:fillRect l="0" t="0" r="0" b="0"/>
            </a:stretch>
          </a:blipFill>
        </p:spPr>
      </p:sp>
      <p:sp>
        <p:nvSpPr>
          <p:cNvPr name="Freeform 30" id="30"/>
          <p:cNvSpPr/>
          <p:nvPr/>
        </p:nvSpPr>
        <p:spPr>
          <a:xfrm flipH="false" flipV="false" rot="0">
            <a:off x="10046420" y="5575212"/>
            <a:ext cx="1027427" cy="952705"/>
          </a:xfrm>
          <a:custGeom>
            <a:avLst/>
            <a:gdLst/>
            <a:ahLst/>
            <a:cxnLst/>
            <a:rect r="r" b="b" t="t" l="l"/>
            <a:pathLst>
              <a:path h="952705" w="1027427">
                <a:moveTo>
                  <a:pt x="0" y="0"/>
                </a:moveTo>
                <a:lnTo>
                  <a:pt x="1027427" y="0"/>
                </a:lnTo>
                <a:lnTo>
                  <a:pt x="1027427" y="952705"/>
                </a:lnTo>
                <a:lnTo>
                  <a:pt x="0" y="952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11267483" y="5679987"/>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a:rPr>
              <a:t>Tài liệu tham khảo</a:t>
            </a:r>
          </a:p>
        </p:txBody>
      </p:sp>
      <p:sp>
        <p:nvSpPr>
          <p:cNvPr name="Freeform 32" id="32"/>
          <p:cNvSpPr/>
          <p:nvPr/>
        </p:nvSpPr>
        <p:spPr>
          <a:xfrm flipH="false" flipV="false" rot="0">
            <a:off x="10046420" y="3759083"/>
            <a:ext cx="1027427" cy="952705"/>
          </a:xfrm>
          <a:custGeom>
            <a:avLst/>
            <a:gdLst/>
            <a:ahLst/>
            <a:cxnLst/>
            <a:rect r="r" b="b" t="t" l="l"/>
            <a:pathLst>
              <a:path h="952705" w="1027427">
                <a:moveTo>
                  <a:pt x="0" y="0"/>
                </a:moveTo>
                <a:lnTo>
                  <a:pt x="1027427" y="0"/>
                </a:lnTo>
                <a:lnTo>
                  <a:pt x="1027427" y="952705"/>
                </a:lnTo>
                <a:lnTo>
                  <a:pt x="0" y="952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11267483" y="3863858"/>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a:rPr>
              <a:t>Hướng phát triển</a:t>
            </a:r>
          </a:p>
        </p:txBody>
      </p:sp>
      <p:sp>
        <p:nvSpPr>
          <p:cNvPr name="TextBox 34" id="34"/>
          <p:cNvSpPr txBox="true"/>
          <p:nvPr/>
        </p:nvSpPr>
        <p:spPr>
          <a:xfrm rot="0">
            <a:off x="17673499" y="9163050"/>
            <a:ext cx="520073"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178178" y="9555754"/>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40782" y="9258300"/>
            <a:ext cx="7983303" cy="747733"/>
            <a:chOff x="0" y="0"/>
            <a:chExt cx="9566659" cy="896034"/>
          </a:xfrm>
        </p:grpSpPr>
        <p:sp>
          <p:nvSpPr>
            <p:cNvPr name="Freeform 9" id="9"/>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grpSp>
        <p:nvGrpSpPr>
          <p:cNvPr name="Group 12" id="12"/>
          <p:cNvGrpSpPr/>
          <p:nvPr/>
        </p:nvGrpSpPr>
        <p:grpSpPr>
          <a:xfrm rot="0">
            <a:off x="17777627" y="849970"/>
            <a:ext cx="831890" cy="3627297"/>
            <a:chOff x="0" y="0"/>
            <a:chExt cx="996882" cy="4346712"/>
          </a:xfrm>
        </p:grpSpPr>
        <p:sp>
          <p:nvSpPr>
            <p:cNvPr name="Freeform 13" id="13"/>
            <p:cNvSpPr/>
            <p:nvPr/>
          </p:nvSpPr>
          <p:spPr>
            <a:xfrm flipH="false" flipV="false" rot="0">
              <a:off x="0" y="0"/>
              <a:ext cx="996881" cy="4346712"/>
            </a:xfrm>
            <a:custGeom>
              <a:avLst/>
              <a:gdLst/>
              <a:ahLst/>
              <a:cxnLst/>
              <a:rect r="r" b="b" t="t" l="l"/>
              <a:pathLst>
                <a:path h="4346712" w="996881">
                  <a:moveTo>
                    <a:pt x="0" y="0"/>
                  </a:moveTo>
                  <a:lnTo>
                    <a:pt x="0" y="4346712"/>
                  </a:lnTo>
                  <a:lnTo>
                    <a:pt x="996881" y="4346712"/>
                  </a:lnTo>
                  <a:lnTo>
                    <a:pt x="996881" y="0"/>
                  </a:lnTo>
                  <a:lnTo>
                    <a:pt x="0" y="0"/>
                  </a:lnTo>
                  <a:close/>
                  <a:moveTo>
                    <a:pt x="935921" y="4285752"/>
                  </a:moveTo>
                  <a:lnTo>
                    <a:pt x="59690" y="4285752"/>
                  </a:lnTo>
                  <a:lnTo>
                    <a:pt x="59690" y="59690"/>
                  </a:lnTo>
                  <a:lnTo>
                    <a:pt x="935921" y="59690"/>
                  </a:lnTo>
                  <a:lnTo>
                    <a:pt x="935921" y="4285752"/>
                  </a:lnTo>
                  <a:close/>
                </a:path>
              </a:pathLst>
            </a:custGeom>
            <a:solidFill>
              <a:srgbClr val="006DFF"/>
            </a:solidFill>
          </p:spPr>
        </p:sp>
      </p:grpSp>
      <p:sp>
        <p:nvSpPr>
          <p:cNvPr name="Freeform 14" id="14"/>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5" id="15"/>
          <p:cNvSpPr/>
          <p:nvPr/>
        </p:nvSpPr>
        <p:spPr>
          <a:xfrm flipH="false" flipV="false" rot="0">
            <a:off x="3681449" y="88621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432433" y="5143500"/>
            <a:ext cx="10879408" cy="3530676"/>
          </a:xfrm>
          <a:custGeom>
            <a:avLst/>
            <a:gdLst/>
            <a:ahLst/>
            <a:cxnLst/>
            <a:rect r="r" b="b" t="t" l="l"/>
            <a:pathLst>
              <a:path h="3530676" w="10879408">
                <a:moveTo>
                  <a:pt x="0" y="0"/>
                </a:moveTo>
                <a:lnTo>
                  <a:pt x="10879407" y="0"/>
                </a:lnTo>
                <a:lnTo>
                  <a:pt x="10879407" y="3530676"/>
                </a:lnTo>
                <a:lnTo>
                  <a:pt x="0" y="3530676"/>
                </a:lnTo>
                <a:lnTo>
                  <a:pt x="0" y="0"/>
                </a:lnTo>
                <a:close/>
              </a:path>
            </a:pathLst>
          </a:custGeom>
          <a:blipFill>
            <a:blip r:embed="rId5"/>
            <a:stretch>
              <a:fillRect l="0" t="0" r="0" b="0"/>
            </a:stretch>
          </a:blipFill>
        </p:spPr>
      </p:sp>
      <p:sp>
        <p:nvSpPr>
          <p:cNvPr name="TextBox 17" id="17"/>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GIỚI THIỆU ĐỀ TÀI</a:t>
            </a:r>
          </a:p>
        </p:txBody>
      </p:sp>
      <p:sp>
        <p:nvSpPr>
          <p:cNvPr name="TextBox 18" id="18"/>
          <p:cNvSpPr txBox="true"/>
          <p:nvPr/>
        </p:nvSpPr>
        <p:spPr>
          <a:xfrm rot="0">
            <a:off x="1175518" y="2596943"/>
            <a:ext cx="16497982" cy="2784475"/>
          </a:xfrm>
          <a:prstGeom prst="rect">
            <a:avLst/>
          </a:prstGeom>
        </p:spPr>
        <p:txBody>
          <a:bodyPr anchor="t" rtlCol="false" tIns="0" lIns="0" bIns="0" rIns="0">
            <a:spAutoFit/>
          </a:bodyPr>
          <a:lstStyle/>
          <a:p>
            <a:pPr>
              <a:lnSpc>
                <a:spcPts val="5599"/>
              </a:lnSpc>
            </a:pPr>
            <a:r>
              <a:rPr lang="en-US" sz="3999">
                <a:solidFill>
                  <a:srgbClr val="1B1B1B"/>
                </a:solidFill>
                <a:latin typeface="Tahoma"/>
              </a:rPr>
              <a:t> Đồ án này là một ứng dụng di động được phát triển với mục tiêu cung cấp một nền tảng thuận tiện cho người dùng để đặt đồ ăn một cách dễ dàng và hiệu quả.</a:t>
            </a:r>
          </a:p>
          <a:p>
            <a:pPr>
              <a:lnSpc>
                <a:spcPts val="5599"/>
              </a:lnSpc>
            </a:pPr>
          </a:p>
        </p:txBody>
      </p:sp>
      <p:sp>
        <p:nvSpPr>
          <p:cNvPr name="TextBox 19" id="19"/>
          <p:cNvSpPr txBox="true"/>
          <p:nvPr/>
        </p:nvSpPr>
        <p:spPr>
          <a:xfrm rot="0">
            <a:off x="17673499" y="9163050"/>
            <a:ext cx="520073"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526508" y="955575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124449"/>
            <a:ext cx="1339905" cy="1510139"/>
          </a:xfrm>
          <a:custGeom>
            <a:avLst/>
            <a:gdLst/>
            <a:ahLst/>
            <a:cxnLst/>
            <a:rect r="r" b="b" t="t" l="l"/>
            <a:pathLst>
              <a:path h="1510139" w="1339905">
                <a:moveTo>
                  <a:pt x="0" y="0"/>
                </a:moveTo>
                <a:lnTo>
                  <a:pt x="1339905" y="0"/>
                </a:lnTo>
                <a:lnTo>
                  <a:pt x="1339905" y="1510139"/>
                </a:lnTo>
                <a:lnTo>
                  <a:pt x="0" y="151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CƠ SỞ LÝ THUYẾT</a:t>
            </a:r>
          </a:p>
        </p:txBody>
      </p:sp>
      <p:sp>
        <p:nvSpPr>
          <p:cNvPr name="TextBox 15" id="15"/>
          <p:cNvSpPr txBox="true"/>
          <p:nvPr/>
        </p:nvSpPr>
        <p:spPr>
          <a:xfrm rot="0">
            <a:off x="17673499" y="9163050"/>
            <a:ext cx="520073"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5</a:t>
            </a:r>
          </a:p>
        </p:txBody>
      </p:sp>
      <p:sp>
        <p:nvSpPr>
          <p:cNvPr name="Freeform 16" id="16"/>
          <p:cNvSpPr/>
          <p:nvPr/>
        </p:nvSpPr>
        <p:spPr>
          <a:xfrm flipH="false" flipV="false" rot="0">
            <a:off x="820970" y="3708447"/>
            <a:ext cx="1027427" cy="952705"/>
          </a:xfrm>
          <a:custGeom>
            <a:avLst/>
            <a:gdLst/>
            <a:ahLst/>
            <a:cxnLst/>
            <a:rect r="r" b="b" t="t" l="l"/>
            <a:pathLst>
              <a:path h="952705" w="1027427">
                <a:moveTo>
                  <a:pt x="0" y="0"/>
                </a:moveTo>
                <a:lnTo>
                  <a:pt x="1027427" y="0"/>
                </a:lnTo>
                <a:lnTo>
                  <a:pt x="1027427" y="952705"/>
                </a:lnTo>
                <a:lnTo>
                  <a:pt x="0" y="952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042033" y="3813222"/>
            <a:ext cx="6173315" cy="837063"/>
          </a:xfrm>
          <a:prstGeom prst="rect">
            <a:avLst/>
          </a:prstGeom>
        </p:spPr>
        <p:txBody>
          <a:bodyPr anchor="t" rtlCol="false" tIns="0" lIns="0" bIns="0" rIns="0">
            <a:spAutoFit/>
          </a:bodyPr>
          <a:lstStyle/>
          <a:p>
            <a:pPr>
              <a:lnSpc>
                <a:spcPts val="6324"/>
              </a:lnSpc>
            </a:pPr>
            <a:r>
              <a:rPr lang="en-US" sz="6200">
                <a:solidFill>
                  <a:srgbClr val="000000"/>
                </a:solidFill>
                <a:latin typeface="Tahoma"/>
              </a:rPr>
              <a:t>AndroidStudio</a:t>
            </a:r>
          </a:p>
        </p:txBody>
      </p:sp>
      <p:sp>
        <p:nvSpPr>
          <p:cNvPr name="Freeform 18" id="18"/>
          <p:cNvSpPr/>
          <p:nvPr/>
        </p:nvSpPr>
        <p:spPr>
          <a:xfrm flipH="false" flipV="false" rot="0">
            <a:off x="820970" y="5493624"/>
            <a:ext cx="1027427" cy="952705"/>
          </a:xfrm>
          <a:custGeom>
            <a:avLst/>
            <a:gdLst/>
            <a:ahLst/>
            <a:cxnLst/>
            <a:rect r="r" b="b" t="t" l="l"/>
            <a:pathLst>
              <a:path h="952705" w="1027427">
                <a:moveTo>
                  <a:pt x="0" y="0"/>
                </a:moveTo>
                <a:lnTo>
                  <a:pt x="1027427" y="0"/>
                </a:lnTo>
                <a:lnTo>
                  <a:pt x="1027427" y="952705"/>
                </a:lnTo>
                <a:lnTo>
                  <a:pt x="0" y="952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982243" y="5679987"/>
            <a:ext cx="5508124" cy="837063"/>
          </a:xfrm>
          <a:prstGeom prst="rect">
            <a:avLst/>
          </a:prstGeom>
        </p:spPr>
        <p:txBody>
          <a:bodyPr anchor="t" rtlCol="false" tIns="0" lIns="0" bIns="0" rIns="0">
            <a:spAutoFit/>
          </a:bodyPr>
          <a:lstStyle/>
          <a:p>
            <a:pPr>
              <a:lnSpc>
                <a:spcPts val="6324"/>
              </a:lnSpc>
            </a:pPr>
            <a:r>
              <a:rPr lang="en-US" sz="6200">
                <a:solidFill>
                  <a:srgbClr val="000000"/>
                </a:solidFill>
                <a:latin typeface="Tahoma"/>
              </a:rPr>
              <a:t>XAMPP</a:t>
            </a:r>
          </a:p>
        </p:txBody>
      </p:sp>
      <p:sp>
        <p:nvSpPr>
          <p:cNvPr name="Freeform 20" id="20"/>
          <p:cNvSpPr/>
          <p:nvPr/>
        </p:nvSpPr>
        <p:spPr>
          <a:xfrm flipH="false" flipV="false" rot="0">
            <a:off x="10046420" y="5575212"/>
            <a:ext cx="1027427" cy="952705"/>
          </a:xfrm>
          <a:custGeom>
            <a:avLst/>
            <a:gdLst/>
            <a:ahLst/>
            <a:cxnLst/>
            <a:rect r="r" b="b" t="t" l="l"/>
            <a:pathLst>
              <a:path h="952705" w="1027427">
                <a:moveTo>
                  <a:pt x="0" y="0"/>
                </a:moveTo>
                <a:lnTo>
                  <a:pt x="1027427" y="0"/>
                </a:lnTo>
                <a:lnTo>
                  <a:pt x="1027427" y="952705"/>
                </a:lnTo>
                <a:lnTo>
                  <a:pt x="0" y="952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1267483" y="5679987"/>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a:rPr>
              <a:t>Cơ sở dữ liệu</a:t>
            </a:r>
          </a:p>
        </p:txBody>
      </p:sp>
      <p:sp>
        <p:nvSpPr>
          <p:cNvPr name="Freeform 22" id="22"/>
          <p:cNvSpPr/>
          <p:nvPr/>
        </p:nvSpPr>
        <p:spPr>
          <a:xfrm flipH="false" flipV="false" rot="0">
            <a:off x="10046420" y="3759083"/>
            <a:ext cx="1027427" cy="952705"/>
          </a:xfrm>
          <a:custGeom>
            <a:avLst/>
            <a:gdLst/>
            <a:ahLst/>
            <a:cxnLst/>
            <a:rect r="r" b="b" t="t" l="l"/>
            <a:pathLst>
              <a:path h="952705" w="1027427">
                <a:moveTo>
                  <a:pt x="0" y="0"/>
                </a:moveTo>
                <a:lnTo>
                  <a:pt x="1027427" y="0"/>
                </a:lnTo>
                <a:lnTo>
                  <a:pt x="1027427" y="952705"/>
                </a:lnTo>
                <a:lnTo>
                  <a:pt x="0" y="952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1267483" y="3863858"/>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a:rPr>
              <a:t>PHPMyAdmin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124449"/>
            <a:ext cx="1339905" cy="1510139"/>
          </a:xfrm>
          <a:custGeom>
            <a:avLst/>
            <a:gdLst/>
            <a:ahLst/>
            <a:cxnLst/>
            <a:rect r="r" b="b" t="t" l="l"/>
            <a:pathLst>
              <a:path h="1510139" w="1339905">
                <a:moveTo>
                  <a:pt x="0" y="0"/>
                </a:moveTo>
                <a:lnTo>
                  <a:pt x="1339905" y="0"/>
                </a:lnTo>
                <a:lnTo>
                  <a:pt x="1339905" y="1510139"/>
                </a:lnTo>
                <a:lnTo>
                  <a:pt x="0" y="151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483021" y="2975724"/>
            <a:ext cx="9804979" cy="6122464"/>
          </a:xfrm>
          <a:custGeom>
            <a:avLst/>
            <a:gdLst/>
            <a:ahLst/>
            <a:cxnLst/>
            <a:rect r="r" b="b" t="t" l="l"/>
            <a:pathLst>
              <a:path h="6122464" w="9804979">
                <a:moveTo>
                  <a:pt x="0" y="0"/>
                </a:moveTo>
                <a:lnTo>
                  <a:pt x="9804979" y="0"/>
                </a:lnTo>
                <a:lnTo>
                  <a:pt x="9804979" y="6122464"/>
                </a:lnTo>
                <a:lnTo>
                  <a:pt x="0" y="6122464"/>
                </a:lnTo>
                <a:lnTo>
                  <a:pt x="0" y="0"/>
                </a:lnTo>
                <a:close/>
              </a:path>
            </a:pathLst>
          </a:custGeom>
          <a:blipFill>
            <a:blip r:embed="rId5"/>
            <a:stretch>
              <a:fillRect l="0" t="0" r="0" b="0"/>
            </a:stretch>
          </a:blipFill>
        </p:spPr>
      </p:sp>
      <p:sp>
        <p:nvSpPr>
          <p:cNvPr name="Freeform 15" id="15"/>
          <p:cNvSpPr/>
          <p:nvPr/>
        </p:nvSpPr>
        <p:spPr>
          <a:xfrm flipH="false" flipV="false" rot="0">
            <a:off x="391526" y="2740317"/>
            <a:ext cx="1538637" cy="1538637"/>
          </a:xfrm>
          <a:custGeom>
            <a:avLst/>
            <a:gdLst/>
            <a:ahLst/>
            <a:cxnLst/>
            <a:rect r="r" b="b" t="t" l="l"/>
            <a:pathLst>
              <a:path h="1538637" w="1538637">
                <a:moveTo>
                  <a:pt x="0" y="0"/>
                </a:moveTo>
                <a:lnTo>
                  <a:pt x="1538637" y="0"/>
                </a:lnTo>
                <a:lnTo>
                  <a:pt x="1538637" y="1538637"/>
                </a:lnTo>
                <a:lnTo>
                  <a:pt x="0" y="1538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CƠ SỞ LÝ THUYẾT</a:t>
            </a:r>
          </a:p>
        </p:txBody>
      </p:sp>
      <p:sp>
        <p:nvSpPr>
          <p:cNvPr name="TextBox 17" id="17"/>
          <p:cNvSpPr txBox="true"/>
          <p:nvPr/>
        </p:nvSpPr>
        <p:spPr>
          <a:xfrm rot="0">
            <a:off x="2039567" y="3143491"/>
            <a:ext cx="6173315"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AndroidStudio</a:t>
            </a:r>
          </a:p>
        </p:txBody>
      </p:sp>
      <p:sp>
        <p:nvSpPr>
          <p:cNvPr name="TextBox 18" id="18"/>
          <p:cNvSpPr txBox="true"/>
          <p:nvPr/>
        </p:nvSpPr>
        <p:spPr>
          <a:xfrm rot="0">
            <a:off x="256690" y="5229225"/>
            <a:ext cx="7670784" cy="26193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L</a:t>
            </a:r>
            <a:r>
              <a:rPr lang="en-US" sz="5000">
                <a:solidFill>
                  <a:srgbClr val="000000"/>
                </a:solidFill>
                <a:latin typeface="Tahoma"/>
              </a:rPr>
              <a:t>à một công cụ  cho các nhà phát triển ứng dụng di động để tạo ra ứng dụng Android chất lượng cao</a:t>
            </a:r>
          </a:p>
        </p:txBody>
      </p:sp>
      <p:sp>
        <p:nvSpPr>
          <p:cNvPr name="TextBox 19" id="19"/>
          <p:cNvSpPr txBox="true"/>
          <p:nvPr/>
        </p:nvSpPr>
        <p:spPr>
          <a:xfrm rot="0">
            <a:off x="17673499" y="9163050"/>
            <a:ext cx="520073"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124449"/>
            <a:ext cx="1339905" cy="1510139"/>
          </a:xfrm>
          <a:custGeom>
            <a:avLst/>
            <a:gdLst/>
            <a:ahLst/>
            <a:cxnLst/>
            <a:rect r="r" b="b" t="t" l="l"/>
            <a:pathLst>
              <a:path h="1510139" w="1339905">
                <a:moveTo>
                  <a:pt x="0" y="0"/>
                </a:moveTo>
                <a:lnTo>
                  <a:pt x="1339905" y="0"/>
                </a:lnTo>
                <a:lnTo>
                  <a:pt x="1339905" y="1510139"/>
                </a:lnTo>
                <a:lnTo>
                  <a:pt x="0" y="151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0" y="1879518"/>
            <a:ext cx="2185976" cy="2185976"/>
          </a:xfrm>
          <a:custGeom>
            <a:avLst/>
            <a:gdLst/>
            <a:ahLst/>
            <a:cxnLst/>
            <a:rect r="r" b="b" t="t" l="l"/>
            <a:pathLst>
              <a:path h="2185976" w="2185976">
                <a:moveTo>
                  <a:pt x="0" y="0"/>
                </a:moveTo>
                <a:lnTo>
                  <a:pt x="2185976" y="0"/>
                </a:lnTo>
                <a:lnTo>
                  <a:pt x="2185976" y="2185976"/>
                </a:lnTo>
                <a:lnTo>
                  <a:pt x="0" y="21859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4491370" y="2597941"/>
            <a:ext cx="9644982" cy="5413804"/>
          </a:xfrm>
          <a:custGeom>
            <a:avLst/>
            <a:gdLst/>
            <a:ahLst/>
            <a:cxnLst/>
            <a:rect r="r" b="b" t="t" l="l"/>
            <a:pathLst>
              <a:path h="5413804" w="9644982">
                <a:moveTo>
                  <a:pt x="0" y="0"/>
                </a:moveTo>
                <a:lnTo>
                  <a:pt x="9644982" y="0"/>
                </a:lnTo>
                <a:lnTo>
                  <a:pt x="9644982" y="5413805"/>
                </a:lnTo>
                <a:lnTo>
                  <a:pt x="0" y="5413805"/>
                </a:lnTo>
                <a:lnTo>
                  <a:pt x="0" y="0"/>
                </a:lnTo>
                <a:close/>
              </a:path>
            </a:pathLst>
          </a:custGeom>
          <a:blipFill>
            <a:blip r:embed="rId7"/>
            <a:stretch>
              <a:fillRect l="0" t="0" r="0" b="0"/>
            </a:stretch>
          </a:blipFill>
        </p:spPr>
      </p:sp>
      <p:sp>
        <p:nvSpPr>
          <p:cNvPr name="TextBox 16" id="16"/>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CƠ SỞ LÝ THUYẾT</a:t>
            </a:r>
          </a:p>
        </p:txBody>
      </p:sp>
      <p:sp>
        <p:nvSpPr>
          <p:cNvPr name="TextBox 17" id="17"/>
          <p:cNvSpPr txBox="true"/>
          <p:nvPr/>
        </p:nvSpPr>
        <p:spPr>
          <a:xfrm rot="0">
            <a:off x="298206" y="6638918"/>
            <a:ext cx="18031310" cy="19716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XAMPP là một giải pháp lý tưởng để tạo môi trường phát triển web thử nghiệm và xem xét ứng dụng web của mình một cách thuận tiện trước khi triển khai chúng lên máy chủ thực tế.</a:t>
            </a:r>
          </a:p>
        </p:txBody>
      </p:sp>
      <p:sp>
        <p:nvSpPr>
          <p:cNvPr name="TextBox 18" id="18"/>
          <p:cNvSpPr txBox="true"/>
          <p:nvPr/>
        </p:nvSpPr>
        <p:spPr>
          <a:xfrm rot="0">
            <a:off x="2677925" y="2606362"/>
            <a:ext cx="5508124"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XAMPP</a:t>
            </a:r>
          </a:p>
        </p:txBody>
      </p:sp>
      <p:sp>
        <p:nvSpPr>
          <p:cNvPr name="TextBox 19" id="19"/>
          <p:cNvSpPr txBox="true"/>
          <p:nvPr/>
        </p:nvSpPr>
        <p:spPr>
          <a:xfrm rot="0">
            <a:off x="17673499" y="9163050"/>
            <a:ext cx="520073"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124449"/>
            <a:ext cx="1339905" cy="1510139"/>
          </a:xfrm>
          <a:custGeom>
            <a:avLst/>
            <a:gdLst/>
            <a:ahLst/>
            <a:cxnLst/>
            <a:rect r="r" b="b" t="t" l="l"/>
            <a:pathLst>
              <a:path h="1510139" w="1339905">
                <a:moveTo>
                  <a:pt x="0" y="0"/>
                </a:moveTo>
                <a:lnTo>
                  <a:pt x="1339905" y="0"/>
                </a:lnTo>
                <a:lnTo>
                  <a:pt x="1339905" y="1510139"/>
                </a:lnTo>
                <a:lnTo>
                  <a:pt x="0" y="151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499719" y="2046710"/>
            <a:ext cx="1657175" cy="1851592"/>
          </a:xfrm>
          <a:custGeom>
            <a:avLst/>
            <a:gdLst/>
            <a:ahLst/>
            <a:cxnLst/>
            <a:rect r="r" b="b" t="t" l="l"/>
            <a:pathLst>
              <a:path h="1851592" w="1657175">
                <a:moveTo>
                  <a:pt x="0" y="0"/>
                </a:moveTo>
                <a:lnTo>
                  <a:pt x="1657175" y="0"/>
                </a:lnTo>
                <a:lnTo>
                  <a:pt x="1657175" y="1851592"/>
                </a:lnTo>
                <a:lnTo>
                  <a:pt x="0" y="1851592"/>
                </a:lnTo>
                <a:lnTo>
                  <a:pt x="0" y="0"/>
                </a:lnTo>
                <a:close/>
              </a:path>
            </a:pathLst>
          </a:custGeom>
          <a:blipFill>
            <a:blip r:embed="rId5"/>
            <a:stretch>
              <a:fillRect l="0" t="0" r="0" b="0"/>
            </a:stretch>
          </a:blipFill>
        </p:spPr>
      </p:sp>
      <p:sp>
        <p:nvSpPr>
          <p:cNvPr name="Freeform 15" id="15"/>
          <p:cNvSpPr/>
          <p:nvPr/>
        </p:nvSpPr>
        <p:spPr>
          <a:xfrm flipH="false" flipV="false" rot="0">
            <a:off x="8665025" y="3595825"/>
            <a:ext cx="9695568" cy="5078631"/>
          </a:xfrm>
          <a:custGeom>
            <a:avLst/>
            <a:gdLst/>
            <a:ahLst/>
            <a:cxnLst/>
            <a:rect r="r" b="b" t="t" l="l"/>
            <a:pathLst>
              <a:path h="5078631" w="9695568">
                <a:moveTo>
                  <a:pt x="0" y="0"/>
                </a:moveTo>
                <a:lnTo>
                  <a:pt x="9695568" y="0"/>
                </a:lnTo>
                <a:lnTo>
                  <a:pt x="9695568" y="5078631"/>
                </a:lnTo>
                <a:lnTo>
                  <a:pt x="0" y="5078631"/>
                </a:lnTo>
                <a:lnTo>
                  <a:pt x="0" y="0"/>
                </a:lnTo>
                <a:close/>
              </a:path>
            </a:pathLst>
          </a:custGeom>
          <a:blipFill>
            <a:blip r:embed="rId6"/>
            <a:stretch>
              <a:fillRect l="0" t="0" r="0" b="0"/>
            </a:stretch>
          </a:blipFill>
        </p:spPr>
      </p:sp>
      <p:sp>
        <p:nvSpPr>
          <p:cNvPr name="TextBox 16" id="16"/>
          <p:cNvSpPr txBox="true"/>
          <p:nvPr/>
        </p:nvSpPr>
        <p:spPr>
          <a:xfrm rot="0">
            <a:off x="5738849" y="1513374"/>
            <a:ext cx="12549151"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CƠ SỞ LÝ THUYẾT</a:t>
            </a:r>
          </a:p>
        </p:txBody>
      </p:sp>
      <p:sp>
        <p:nvSpPr>
          <p:cNvPr name="TextBox 17" id="17"/>
          <p:cNvSpPr txBox="true"/>
          <p:nvPr/>
        </p:nvSpPr>
        <p:spPr>
          <a:xfrm rot="0">
            <a:off x="2198950" y="2606362"/>
            <a:ext cx="6466075" cy="837063"/>
          </a:xfrm>
          <a:prstGeom prst="rect">
            <a:avLst/>
          </a:prstGeom>
        </p:spPr>
        <p:txBody>
          <a:bodyPr anchor="t" rtlCol="false" tIns="0" lIns="0" bIns="0" rIns="0">
            <a:spAutoFit/>
          </a:bodyPr>
          <a:lstStyle/>
          <a:p>
            <a:pPr>
              <a:lnSpc>
                <a:spcPts val="6324"/>
              </a:lnSpc>
            </a:pPr>
            <a:r>
              <a:rPr lang="en-US" sz="6200">
                <a:solidFill>
                  <a:srgbClr val="000000"/>
                </a:solidFill>
                <a:latin typeface="Tahoma Bold"/>
              </a:rPr>
              <a:t>PHPMYADMIN</a:t>
            </a:r>
          </a:p>
        </p:txBody>
      </p:sp>
      <p:sp>
        <p:nvSpPr>
          <p:cNvPr name="TextBox 18" id="18"/>
          <p:cNvSpPr txBox="true"/>
          <p:nvPr/>
        </p:nvSpPr>
        <p:spPr>
          <a:xfrm rot="0">
            <a:off x="17673499" y="9163050"/>
            <a:ext cx="520073"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8</a:t>
            </a:r>
          </a:p>
        </p:txBody>
      </p:sp>
      <p:sp>
        <p:nvSpPr>
          <p:cNvPr name="TextBox 19" id="19"/>
          <p:cNvSpPr txBox="true"/>
          <p:nvPr/>
        </p:nvSpPr>
        <p:spPr>
          <a:xfrm rot="0">
            <a:off x="367721" y="4993677"/>
            <a:ext cx="8115300" cy="32670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PHP</a:t>
            </a:r>
            <a:r>
              <a:rPr lang="en-US" sz="5000">
                <a:solidFill>
                  <a:srgbClr val="000000"/>
                </a:solidFill>
                <a:latin typeface="Tahoma"/>
              </a:rPr>
              <a:t>MyAdmin là một ứng dụng web mã nguồn mở được thiết kế để quản lý cơ sở dữ liệu MySQL thông qua giao diện web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139" y="-343329"/>
            <a:ext cx="4323839" cy="1229542"/>
            <a:chOff x="0" y="0"/>
            <a:chExt cx="5181401" cy="1473402"/>
          </a:xfrm>
        </p:grpSpPr>
        <p:sp>
          <p:nvSpPr>
            <p:cNvPr name="Freeform 3" id="3"/>
            <p:cNvSpPr/>
            <p:nvPr/>
          </p:nvSpPr>
          <p:spPr>
            <a:xfrm flipH="false" flipV="false" rot="0">
              <a:off x="0" y="0"/>
              <a:ext cx="5181401" cy="1473402"/>
            </a:xfrm>
            <a:custGeom>
              <a:avLst/>
              <a:gdLst/>
              <a:ahLst/>
              <a:cxnLst/>
              <a:rect r="r" b="b" t="t" l="l"/>
              <a:pathLst>
                <a:path h="1473402" w="5181401">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006DFF"/>
            </a:solidFill>
          </p:spPr>
        </p:sp>
      </p:grpSp>
      <p:grpSp>
        <p:nvGrpSpPr>
          <p:cNvPr name="Group 4" id="4"/>
          <p:cNvGrpSpPr/>
          <p:nvPr/>
        </p:nvGrpSpPr>
        <p:grpSpPr>
          <a:xfrm rot="0">
            <a:off x="-231756" y="9802745"/>
            <a:ext cx="4323839" cy="968509"/>
            <a:chOff x="0" y="0"/>
            <a:chExt cx="5181401" cy="1160597"/>
          </a:xfrm>
        </p:grpSpPr>
        <p:sp>
          <p:nvSpPr>
            <p:cNvPr name="Freeform 5" id="5"/>
            <p:cNvSpPr/>
            <p:nvPr/>
          </p:nvSpPr>
          <p:spPr>
            <a:xfrm flipH="false" flipV="false" rot="0">
              <a:off x="0" y="0"/>
              <a:ext cx="5181401" cy="1160597"/>
            </a:xfrm>
            <a:custGeom>
              <a:avLst/>
              <a:gdLst/>
              <a:ahLst/>
              <a:cxnLst/>
              <a:rect r="r" b="b" t="t" l="l"/>
              <a:pathLst>
                <a:path h="1160597" w="5181401">
                  <a:moveTo>
                    <a:pt x="0" y="0"/>
                  </a:moveTo>
                  <a:lnTo>
                    <a:pt x="0" y="1160597"/>
                  </a:lnTo>
                  <a:lnTo>
                    <a:pt x="5181401" y="1160597"/>
                  </a:lnTo>
                  <a:lnTo>
                    <a:pt x="5181401" y="0"/>
                  </a:lnTo>
                  <a:lnTo>
                    <a:pt x="0" y="0"/>
                  </a:lnTo>
                  <a:close/>
                  <a:moveTo>
                    <a:pt x="5120441" y="1099637"/>
                  </a:moveTo>
                  <a:lnTo>
                    <a:pt x="59690" y="1099637"/>
                  </a:lnTo>
                  <a:lnTo>
                    <a:pt x="59690" y="59690"/>
                  </a:lnTo>
                  <a:lnTo>
                    <a:pt x="5120441" y="59690"/>
                  </a:lnTo>
                  <a:lnTo>
                    <a:pt x="5120441" y="1099637"/>
                  </a:lnTo>
                  <a:close/>
                </a:path>
              </a:pathLst>
            </a:custGeom>
            <a:solidFill>
              <a:srgbClr val="006DFF"/>
            </a:solidFill>
          </p:spPr>
        </p:sp>
      </p:grpSp>
      <p:grpSp>
        <p:nvGrpSpPr>
          <p:cNvPr name="Group 6" id="6"/>
          <p:cNvGrpSpPr/>
          <p:nvPr/>
        </p:nvGrpSpPr>
        <p:grpSpPr>
          <a:xfrm rot="0">
            <a:off x="10468919" y="-333804"/>
            <a:ext cx="7983303" cy="747733"/>
            <a:chOff x="0" y="0"/>
            <a:chExt cx="9566659" cy="896034"/>
          </a:xfrm>
        </p:grpSpPr>
        <p:sp>
          <p:nvSpPr>
            <p:cNvPr name="Freeform 7" id="7"/>
            <p:cNvSpPr/>
            <p:nvPr/>
          </p:nvSpPr>
          <p:spPr>
            <a:xfrm flipH="false" flipV="false" rot="0">
              <a:off x="0" y="0"/>
              <a:ext cx="9566659" cy="896034"/>
            </a:xfrm>
            <a:custGeom>
              <a:avLst/>
              <a:gdLst/>
              <a:ahLst/>
              <a:cxnLst/>
              <a:rect r="r" b="b" t="t" l="l"/>
              <a:pathLst>
                <a:path h="896034" w="9566659">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FF7D2D"/>
            </a:solidFill>
          </p:spPr>
        </p:sp>
      </p:grpSp>
      <p:grpSp>
        <p:nvGrpSpPr>
          <p:cNvPr name="Group 8" id="8"/>
          <p:cNvGrpSpPr/>
          <p:nvPr/>
        </p:nvGrpSpPr>
        <p:grpSpPr>
          <a:xfrm rot="0">
            <a:off x="499719" y="9723474"/>
            <a:ext cx="7983303" cy="781708"/>
            <a:chOff x="0" y="0"/>
            <a:chExt cx="9566659" cy="936747"/>
          </a:xfrm>
        </p:grpSpPr>
        <p:sp>
          <p:nvSpPr>
            <p:cNvPr name="Freeform 9" id="9"/>
            <p:cNvSpPr/>
            <p:nvPr/>
          </p:nvSpPr>
          <p:spPr>
            <a:xfrm flipH="false" flipV="false" rot="0">
              <a:off x="0" y="0"/>
              <a:ext cx="9566659" cy="936747"/>
            </a:xfrm>
            <a:custGeom>
              <a:avLst/>
              <a:gdLst/>
              <a:ahLst/>
              <a:cxnLst/>
              <a:rect r="r" b="b" t="t" l="l"/>
              <a:pathLst>
                <a:path h="936747" w="9566659">
                  <a:moveTo>
                    <a:pt x="0" y="0"/>
                  </a:moveTo>
                  <a:lnTo>
                    <a:pt x="0" y="936747"/>
                  </a:lnTo>
                  <a:lnTo>
                    <a:pt x="9566659" y="936747"/>
                  </a:lnTo>
                  <a:lnTo>
                    <a:pt x="9566659" y="0"/>
                  </a:lnTo>
                  <a:lnTo>
                    <a:pt x="0" y="0"/>
                  </a:lnTo>
                  <a:close/>
                  <a:moveTo>
                    <a:pt x="9505700" y="875787"/>
                  </a:moveTo>
                  <a:lnTo>
                    <a:pt x="59690" y="875787"/>
                  </a:lnTo>
                  <a:lnTo>
                    <a:pt x="59690" y="59690"/>
                  </a:lnTo>
                  <a:lnTo>
                    <a:pt x="9505700" y="59690"/>
                  </a:lnTo>
                  <a:lnTo>
                    <a:pt x="9505700" y="875787"/>
                  </a:lnTo>
                  <a:close/>
                </a:path>
              </a:pathLst>
            </a:custGeom>
            <a:solidFill>
              <a:srgbClr val="FF7D2D"/>
            </a:solidFill>
          </p:spPr>
        </p:sp>
      </p:grpSp>
      <p:grpSp>
        <p:nvGrpSpPr>
          <p:cNvPr name="Group 10" id="10"/>
          <p:cNvGrpSpPr/>
          <p:nvPr/>
        </p:nvGrpSpPr>
        <p:grpSpPr>
          <a:xfrm rot="0">
            <a:off x="17164177" y="568981"/>
            <a:ext cx="1445340" cy="1503815"/>
            <a:chOff x="0" y="0"/>
            <a:chExt cx="1732000" cy="1802072"/>
          </a:xfrm>
        </p:grpSpPr>
        <p:sp>
          <p:nvSpPr>
            <p:cNvPr name="Freeform 11" id="11"/>
            <p:cNvSpPr/>
            <p:nvPr/>
          </p:nvSpPr>
          <p:spPr>
            <a:xfrm flipH="false" flipV="false" rot="0">
              <a:off x="0" y="0"/>
              <a:ext cx="1732000" cy="1802072"/>
            </a:xfrm>
            <a:custGeom>
              <a:avLst/>
              <a:gdLst/>
              <a:ahLst/>
              <a:cxnLst/>
              <a:rect r="r" b="b" t="t" l="l"/>
              <a:pathLst>
                <a:path h="1802072" w="1732000">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FF7D2D"/>
            </a:solidFill>
          </p:spPr>
        </p:sp>
      </p:grpSp>
      <p:sp>
        <p:nvSpPr>
          <p:cNvPr name="Freeform 12" id="12"/>
          <p:cNvSpPr/>
          <p:nvPr/>
        </p:nvSpPr>
        <p:spPr>
          <a:xfrm flipH="false" flipV="false" rot="0">
            <a:off x="0" y="0"/>
            <a:ext cx="5960395" cy="1492926"/>
          </a:xfrm>
          <a:custGeom>
            <a:avLst/>
            <a:gdLst/>
            <a:ahLst/>
            <a:cxnLst/>
            <a:rect r="r" b="b" t="t" l="l"/>
            <a:pathLst>
              <a:path h="1492926" w="5960395">
                <a:moveTo>
                  <a:pt x="0" y="0"/>
                </a:moveTo>
                <a:lnTo>
                  <a:pt x="5960395" y="0"/>
                </a:lnTo>
                <a:lnTo>
                  <a:pt x="5960395" y="1492926"/>
                </a:lnTo>
                <a:lnTo>
                  <a:pt x="0" y="1492926"/>
                </a:lnTo>
                <a:lnTo>
                  <a:pt x="0" y="0"/>
                </a:lnTo>
                <a:close/>
              </a:path>
            </a:pathLst>
          </a:custGeom>
          <a:blipFill>
            <a:blip r:embed="rId2"/>
            <a:stretch>
              <a:fillRect l="0" t="0" r="0" b="0"/>
            </a:stretch>
          </a:blipFill>
        </p:spPr>
      </p:sp>
      <p:sp>
        <p:nvSpPr>
          <p:cNvPr name="Freeform 13" id="13"/>
          <p:cNvSpPr/>
          <p:nvPr/>
        </p:nvSpPr>
        <p:spPr>
          <a:xfrm flipH="false" flipV="false" rot="0">
            <a:off x="4092082" y="1124449"/>
            <a:ext cx="1339905" cy="1510139"/>
          </a:xfrm>
          <a:custGeom>
            <a:avLst/>
            <a:gdLst/>
            <a:ahLst/>
            <a:cxnLst/>
            <a:rect r="r" b="b" t="t" l="l"/>
            <a:pathLst>
              <a:path h="1510139" w="1339905">
                <a:moveTo>
                  <a:pt x="0" y="0"/>
                </a:moveTo>
                <a:lnTo>
                  <a:pt x="1339905" y="0"/>
                </a:lnTo>
                <a:lnTo>
                  <a:pt x="1339905" y="1510139"/>
                </a:lnTo>
                <a:lnTo>
                  <a:pt x="0" y="1510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48483" y="1946150"/>
            <a:ext cx="1681680" cy="1376876"/>
          </a:xfrm>
          <a:custGeom>
            <a:avLst/>
            <a:gdLst/>
            <a:ahLst/>
            <a:cxnLst/>
            <a:rect r="r" b="b" t="t" l="l"/>
            <a:pathLst>
              <a:path h="1376876" w="1681680">
                <a:moveTo>
                  <a:pt x="0" y="0"/>
                </a:moveTo>
                <a:lnTo>
                  <a:pt x="1681680" y="0"/>
                </a:lnTo>
                <a:lnTo>
                  <a:pt x="1681680" y="1376876"/>
                </a:lnTo>
                <a:lnTo>
                  <a:pt x="0" y="1376876"/>
                </a:lnTo>
                <a:lnTo>
                  <a:pt x="0" y="0"/>
                </a:lnTo>
                <a:close/>
              </a:path>
            </a:pathLst>
          </a:custGeom>
          <a:blipFill>
            <a:blip r:embed="rId5"/>
            <a:stretch>
              <a:fillRect l="0" t="0" r="0" b="0"/>
            </a:stretch>
          </a:blipFill>
        </p:spPr>
      </p:sp>
      <p:sp>
        <p:nvSpPr>
          <p:cNvPr name="Freeform 15" id="15"/>
          <p:cNvSpPr/>
          <p:nvPr/>
        </p:nvSpPr>
        <p:spPr>
          <a:xfrm flipH="false" flipV="false" rot="0">
            <a:off x="69827" y="3435169"/>
            <a:ext cx="12912114" cy="6851831"/>
          </a:xfrm>
          <a:custGeom>
            <a:avLst/>
            <a:gdLst/>
            <a:ahLst/>
            <a:cxnLst/>
            <a:rect r="r" b="b" t="t" l="l"/>
            <a:pathLst>
              <a:path h="6851831" w="12912114">
                <a:moveTo>
                  <a:pt x="0" y="0"/>
                </a:moveTo>
                <a:lnTo>
                  <a:pt x="12912114" y="0"/>
                </a:lnTo>
                <a:lnTo>
                  <a:pt x="12912114" y="6851831"/>
                </a:lnTo>
                <a:lnTo>
                  <a:pt x="0" y="6851831"/>
                </a:lnTo>
                <a:lnTo>
                  <a:pt x="0" y="0"/>
                </a:lnTo>
                <a:close/>
              </a:path>
            </a:pathLst>
          </a:custGeom>
          <a:blipFill>
            <a:blip r:embed="rId6"/>
            <a:stretch>
              <a:fillRect l="0" t="0" r="0" b="0"/>
            </a:stretch>
          </a:blipFill>
        </p:spPr>
      </p:sp>
      <p:sp>
        <p:nvSpPr>
          <p:cNvPr name="TextBox 16" id="16"/>
          <p:cNvSpPr txBox="true"/>
          <p:nvPr/>
        </p:nvSpPr>
        <p:spPr>
          <a:xfrm rot="0">
            <a:off x="5738849" y="1503849"/>
            <a:ext cx="12549151" cy="780294"/>
          </a:xfrm>
          <a:prstGeom prst="rect">
            <a:avLst/>
          </a:prstGeom>
        </p:spPr>
        <p:txBody>
          <a:bodyPr anchor="t" rtlCol="false" tIns="0" lIns="0" bIns="0" rIns="0">
            <a:spAutoFit/>
          </a:bodyPr>
          <a:lstStyle/>
          <a:p>
            <a:pPr>
              <a:lnSpc>
                <a:spcPts val="5916"/>
              </a:lnSpc>
            </a:pPr>
            <a:r>
              <a:rPr lang="en-US" sz="5800">
                <a:solidFill>
                  <a:srgbClr val="000000"/>
                </a:solidFill>
                <a:latin typeface="Tahoma Bold"/>
              </a:rPr>
              <a:t>CƠ SỞ LÝ THUYẾT</a:t>
            </a:r>
          </a:p>
        </p:txBody>
      </p:sp>
      <p:sp>
        <p:nvSpPr>
          <p:cNvPr name="TextBox 17" id="17"/>
          <p:cNvSpPr txBox="true"/>
          <p:nvPr/>
        </p:nvSpPr>
        <p:spPr>
          <a:xfrm rot="0">
            <a:off x="2198950" y="2596837"/>
            <a:ext cx="6466075" cy="756672"/>
          </a:xfrm>
          <a:prstGeom prst="rect">
            <a:avLst/>
          </a:prstGeom>
        </p:spPr>
        <p:txBody>
          <a:bodyPr anchor="t" rtlCol="false" tIns="0" lIns="0" bIns="0" rIns="0">
            <a:spAutoFit/>
          </a:bodyPr>
          <a:lstStyle/>
          <a:p>
            <a:pPr>
              <a:lnSpc>
                <a:spcPts val="5712"/>
              </a:lnSpc>
            </a:pPr>
            <a:r>
              <a:rPr lang="en-US" sz="5600">
                <a:solidFill>
                  <a:srgbClr val="000000"/>
                </a:solidFill>
                <a:latin typeface="Tahoma Bold"/>
              </a:rPr>
              <a:t>CƠ SỞ DỮ LIỆU</a:t>
            </a:r>
          </a:p>
        </p:txBody>
      </p:sp>
      <p:sp>
        <p:nvSpPr>
          <p:cNvPr name="TextBox 18" id="18"/>
          <p:cNvSpPr txBox="true"/>
          <p:nvPr/>
        </p:nvSpPr>
        <p:spPr>
          <a:xfrm rot="0">
            <a:off x="17673499" y="9163050"/>
            <a:ext cx="520073" cy="870540"/>
          </a:xfrm>
          <a:prstGeom prst="rect">
            <a:avLst/>
          </a:prstGeom>
        </p:spPr>
        <p:txBody>
          <a:bodyPr anchor="t" rtlCol="false" tIns="0" lIns="0" bIns="0" rIns="0">
            <a:spAutoFit/>
          </a:bodyPr>
          <a:lstStyle/>
          <a:p>
            <a:pPr algn="r">
              <a:lnSpc>
                <a:spcPts val="7142"/>
              </a:lnSpc>
            </a:pPr>
            <a:r>
              <a:rPr lang="en-US" sz="5101">
                <a:solidFill>
                  <a:srgbClr val="0049AB"/>
                </a:solidFill>
                <a:latin typeface="Tahoma"/>
              </a:rPr>
              <a:t>9</a:t>
            </a:r>
          </a:p>
        </p:txBody>
      </p:sp>
      <p:sp>
        <p:nvSpPr>
          <p:cNvPr name="TextBox 19" id="19"/>
          <p:cNvSpPr txBox="true"/>
          <p:nvPr/>
        </p:nvSpPr>
        <p:spPr>
          <a:xfrm rot="0">
            <a:off x="12981941" y="6565806"/>
            <a:ext cx="4632960" cy="676282"/>
          </a:xfrm>
          <a:prstGeom prst="rect">
            <a:avLst/>
          </a:prstGeom>
        </p:spPr>
        <p:txBody>
          <a:bodyPr anchor="t" rtlCol="false" tIns="0" lIns="0" bIns="0" rIns="0">
            <a:spAutoFit/>
          </a:bodyPr>
          <a:lstStyle/>
          <a:p>
            <a:pPr algn="ctr">
              <a:lnSpc>
                <a:spcPts val="5100"/>
              </a:lnSpc>
              <a:spcBef>
                <a:spcPct val="0"/>
              </a:spcBef>
            </a:pPr>
            <a:r>
              <a:rPr lang="en-US" sz="5000">
                <a:solidFill>
                  <a:srgbClr val="000000"/>
                </a:solidFill>
                <a:latin typeface="Tahoma"/>
              </a:rPr>
              <a:t>Mô hình usecase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DAF40TurHRE</dc:identifier>
  <dcterms:modified xsi:type="dcterms:W3CDTF">2011-08-01T06:04:30Z</dcterms:modified>
  <cp:revision>1</cp:revision>
  <dc:title>Đề tài 1: Xây chương trình giao diện socket client – server bằng java với giao thức TCP</dc:title>
</cp:coreProperties>
</file>